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8" r:id="rId5"/>
  </p:sldMasterIdLst>
  <p:notesMasterIdLst>
    <p:notesMasterId r:id="rId52"/>
  </p:notesMasterIdLst>
  <p:sldIdLst>
    <p:sldId id="256" r:id="rId6"/>
    <p:sldId id="267" r:id="rId7"/>
    <p:sldId id="258" r:id="rId8"/>
    <p:sldId id="273" r:id="rId9"/>
    <p:sldId id="268" r:id="rId10"/>
    <p:sldId id="280" r:id="rId11"/>
    <p:sldId id="272" r:id="rId12"/>
    <p:sldId id="270" r:id="rId13"/>
    <p:sldId id="283" r:id="rId14"/>
    <p:sldId id="266" r:id="rId15"/>
    <p:sldId id="259" r:id="rId16"/>
    <p:sldId id="284" r:id="rId17"/>
    <p:sldId id="285" r:id="rId18"/>
    <p:sldId id="274" r:id="rId19"/>
    <p:sldId id="286" r:id="rId20"/>
    <p:sldId id="287" r:id="rId21"/>
    <p:sldId id="290" r:id="rId22"/>
    <p:sldId id="289" r:id="rId23"/>
    <p:sldId id="291" r:id="rId24"/>
    <p:sldId id="310" r:id="rId25"/>
    <p:sldId id="292" r:id="rId26"/>
    <p:sldId id="293" r:id="rId27"/>
    <p:sldId id="316" r:id="rId28"/>
    <p:sldId id="311" r:id="rId29"/>
    <p:sldId id="307" r:id="rId30"/>
    <p:sldId id="312" r:id="rId31"/>
    <p:sldId id="313" r:id="rId32"/>
    <p:sldId id="295" r:id="rId33"/>
    <p:sldId id="317" r:id="rId34"/>
    <p:sldId id="296" r:id="rId35"/>
    <p:sldId id="297" r:id="rId36"/>
    <p:sldId id="298" r:id="rId37"/>
    <p:sldId id="261" r:id="rId38"/>
    <p:sldId id="275" r:id="rId39"/>
    <p:sldId id="269" r:id="rId40"/>
    <p:sldId id="299" r:id="rId41"/>
    <p:sldId id="300" r:id="rId42"/>
    <p:sldId id="301" r:id="rId43"/>
    <p:sldId id="302" r:id="rId44"/>
    <p:sldId id="303" r:id="rId45"/>
    <p:sldId id="271" r:id="rId46"/>
    <p:sldId id="314" r:id="rId47"/>
    <p:sldId id="304" r:id="rId48"/>
    <p:sldId id="278" r:id="rId49"/>
    <p:sldId id="305" r:id="rId50"/>
    <p:sldId id="279" r:id="rId51"/>
  </p:sldIdLst>
  <p:sldSz cx="12192000" cy="6858000"/>
  <p:notesSz cx="6669088" cy="9753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6" userDrawn="1">
          <p15:clr>
            <a:srgbClr val="A4A3A4"/>
          </p15:clr>
        </p15:guide>
        <p15:guide id="2" pos="13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C54"/>
    <a:srgbClr val="CB3284"/>
    <a:srgbClr val="FFB800"/>
    <a:srgbClr val="FBD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1746"/>
        <p:guide pos="131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tsma - Boeker, Anja" userId="ee1488e8-a59d-4046-98f1-68c6d29b6786" providerId="ADAL" clId="{06D146B7-1883-4063-82DD-F910DBD3769A}"/>
    <pc:docChg chg="modSld">
      <pc:chgData name="Buntsma - Boeker, Anja" userId="ee1488e8-a59d-4046-98f1-68c6d29b6786" providerId="ADAL" clId="{06D146B7-1883-4063-82DD-F910DBD3769A}" dt="2026-04-21T11:39:07.273" v="5" actId="1037"/>
      <pc:docMkLst>
        <pc:docMk/>
      </pc:docMkLst>
      <pc:sldChg chg="modSp mod">
        <pc:chgData name="Buntsma - Boeker, Anja" userId="ee1488e8-a59d-4046-98f1-68c6d29b6786" providerId="ADAL" clId="{06D146B7-1883-4063-82DD-F910DBD3769A}" dt="2026-04-21T11:39:07.273" v="5" actId="1037"/>
        <pc:sldMkLst>
          <pc:docMk/>
          <pc:sldMk cId="2159012183" sldId="314"/>
        </pc:sldMkLst>
        <pc:spChg chg="mod">
          <ac:chgData name="Buntsma - Boeker, Anja" userId="ee1488e8-a59d-4046-98f1-68c6d29b6786" providerId="ADAL" clId="{06D146B7-1883-4063-82DD-F910DBD3769A}" dt="2026-04-21T11:39:07.273" v="5" actId="1037"/>
          <ac:spMkLst>
            <pc:docMk/>
            <pc:sldMk cId="2159012183" sldId="314"/>
            <ac:spMk id="10" creationId="{0183CE8E-9BC6-DB4B-9C34-C93C570E14E8}"/>
          </ac:spMkLst>
        </pc:spChg>
      </pc:sldChg>
      <pc:sldChg chg="modSp mod">
        <pc:chgData name="Buntsma - Boeker, Anja" userId="ee1488e8-a59d-4046-98f1-68c6d29b6786" providerId="ADAL" clId="{06D146B7-1883-4063-82DD-F910DBD3769A}" dt="2026-04-21T11:38:48.633" v="1" actId="1076"/>
        <pc:sldMkLst>
          <pc:docMk/>
          <pc:sldMk cId="96289671" sldId="317"/>
        </pc:sldMkLst>
        <pc:spChg chg="mod">
          <ac:chgData name="Buntsma - Boeker, Anja" userId="ee1488e8-a59d-4046-98f1-68c6d29b6786" providerId="ADAL" clId="{06D146B7-1883-4063-82DD-F910DBD3769A}" dt="2026-04-21T11:38:48.633" v="1" actId="1076"/>
          <ac:spMkLst>
            <pc:docMk/>
            <pc:sldMk cId="96289671" sldId="317"/>
            <ac:spMk id="12" creationId="{C0D83170-53E3-A5E1-47C7-A0EC43DF9FF2}"/>
          </ac:spMkLst>
        </pc:spChg>
        <pc:spChg chg="mod">
          <ac:chgData name="Buntsma - Boeker, Anja" userId="ee1488e8-a59d-4046-98f1-68c6d29b6786" providerId="ADAL" clId="{06D146B7-1883-4063-82DD-F910DBD3769A}" dt="2026-04-21T11:38:43.876" v="0" actId="14100"/>
          <ac:spMkLst>
            <pc:docMk/>
            <pc:sldMk cId="96289671" sldId="317"/>
            <ac:spMk id="26" creationId="{4405BDB1-9328-A88B-A557-E243292408C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079" cy="488776"/>
          </a:xfrm>
          <a:prstGeom prst="rect">
            <a:avLst/>
          </a:prstGeom>
        </p:spPr>
        <p:txBody>
          <a:bodyPr vert="horz" lIns="47798" tIns="23899" rIns="47798" bIns="23899" rtlCol="0"/>
          <a:lstStyle>
            <a:lvl1pPr algn="l">
              <a:defRPr sz="6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431" y="0"/>
            <a:ext cx="2890079" cy="488776"/>
          </a:xfrm>
          <a:prstGeom prst="rect">
            <a:avLst/>
          </a:prstGeom>
        </p:spPr>
        <p:txBody>
          <a:bodyPr vert="horz" lIns="47798" tIns="23899" rIns="47798" bIns="23899" rtlCol="0"/>
          <a:lstStyle>
            <a:lvl1pPr algn="r">
              <a:defRPr sz="600"/>
            </a:lvl1pPr>
          </a:lstStyle>
          <a:p>
            <a:fld id="{80AE9EA2-A1FC-E945-A413-FBE16B4AB74D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19200"/>
            <a:ext cx="5849938" cy="3290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7798" tIns="23899" rIns="47798" bIns="2389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699" y="4693340"/>
            <a:ext cx="5335692" cy="3841746"/>
          </a:xfrm>
          <a:prstGeom prst="rect">
            <a:avLst/>
          </a:prstGeom>
        </p:spPr>
        <p:txBody>
          <a:bodyPr vert="horz" lIns="47798" tIns="23899" rIns="47798" bIns="23899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64827"/>
            <a:ext cx="2890079" cy="488775"/>
          </a:xfrm>
          <a:prstGeom prst="rect">
            <a:avLst/>
          </a:prstGeom>
        </p:spPr>
        <p:txBody>
          <a:bodyPr vert="horz" lIns="47798" tIns="23899" rIns="47798" bIns="23899" rtlCol="0" anchor="b"/>
          <a:lstStyle>
            <a:lvl1pPr algn="l">
              <a:defRPr sz="6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431" y="9264827"/>
            <a:ext cx="2890079" cy="488775"/>
          </a:xfrm>
          <a:prstGeom prst="rect">
            <a:avLst/>
          </a:prstGeom>
        </p:spPr>
        <p:txBody>
          <a:bodyPr vert="horz" lIns="47798" tIns="23899" rIns="47798" bIns="23899" rtlCol="0" anchor="b"/>
          <a:lstStyle>
            <a:lvl1pPr algn="r">
              <a:defRPr sz="600"/>
            </a:lvl1pPr>
          </a:lstStyle>
          <a:p>
            <a:fld id="{B55B6FF4-7C6D-D74B-A63A-8EE0E044AB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700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28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18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281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028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455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98095-401B-BA1A-69B4-C5759ABAA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4BFC6FE-67A3-3353-9C5C-12874EEF1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B5BCFE-D9D4-62D1-413E-634279543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77982F-7F8E-0839-BD90-97E927E8F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388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4577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24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19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5001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93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591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39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646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9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58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02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2076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9575" y="1219200"/>
            <a:ext cx="5849938" cy="32908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B6FF4-7C6D-D74B-A63A-8EE0E044AB0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29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2041-F9EE-BC41-91ED-F62CD47A39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8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2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7299" y="745823"/>
            <a:ext cx="10937403" cy="2030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6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3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2041-F9EE-BC41-91ED-F62CD47A39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8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3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55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9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06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2041-F9EE-BC41-91ED-F62CD47A39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54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9" indent="0">
              <a:buNone/>
              <a:defRPr sz="2800"/>
            </a:lvl2pPr>
            <a:lvl3pPr marL="914358" indent="0">
              <a:buNone/>
              <a:defRPr sz="2400"/>
            </a:lvl3pPr>
            <a:lvl4pPr marL="1371536" indent="0">
              <a:buNone/>
              <a:defRPr sz="2000"/>
            </a:lvl4pPr>
            <a:lvl5pPr marL="1828715" indent="0">
              <a:buNone/>
              <a:defRPr sz="2000"/>
            </a:lvl5pPr>
            <a:lvl6pPr marL="2285894" indent="0">
              <a:buNone/>
              <a:defRPr sz="2000"/>
            </a:lvl6pPr>
            <a:lvl7pPr marL="2743073" indent="0">
              <a:buNone/>
              <a:defRPr sz="2000"/>
            </a:lvl7pPr>
            <a:lvl8pPr marL="3200252" indent="0">
              <a:buNone/>
              <a:defRPr sz="2000"/>
            </a:lvl8pPr>
            <a:lvl9pPr marL="365743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2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E5E98-5927-394E-B2D9-A55815F71A02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2041-F9EE-BC41-91ED-F62CD47A39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76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1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3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31FB35B-8D87-FD4B-9F44-2DFB17C710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89352" y="901485"/>
            <a:ext cx="9858054" cy="1077664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sz="6883" b="1" spc="9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GGD</a:t>
            </a:r>
            <a:r>
              <a:rPr sz="6883" b="1" spc="-3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 </a:t>
            </a:r>
            <a:r>
              <a:rPr sz="6883" b="1" spc="-42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REISVACCINATIE</a:t>
            </a:r>
            <a:r>
              <a:rPr lang="nl-NL" sz="6883" b="1" spc="-42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S</a:t>
            </a:r>
            <a:endParaRPr sz="6883" b="1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4594" y="3013355"/>
            <a:ext cx="6573437" cy="173492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lang="nl-NL" sz="5609" b="1" spc="-88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Blijf gezond</a:t>
            </a:r>
          </a:p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5609" b="1" spc="-88" dirty="0" err="1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Vóór</a:t>
            </a:r>
            <a:r>
              <a:rPr sz="5609" b="1" spc="-88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,</a:t>
            </a:r>
            <a:r>
              <a:rPr sz="5609" b="1" spc="-9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 </a:t>
            </a:r>
            <a:r>
              <a:rPr sz="5609" b="1" dirty="0" err="1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tijdens</a:t>
            </a:r>
            <a:r>
              <a:rPr sz="5609" b="1" spc="-6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 </a:t>
            </a:r>
            <a:r>
              <a:rPr sz="5609" b="1" spc="3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en</a:t>
            </a:r>
            <a:r>
              <a:rPr sz="5609" b="1" spc="-9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 </a:t>
            </a:r>
            <a:r>
              <a:rPr sz="5609" b="1" spc="3" dirty="0" err="1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na</a:t>
            </a:r>
            <a:r>
              <a:rPr sz="5609" b="1" spc="-6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 </a:t>
            </a:r>
            <a:r>
              <a:rPr sz="5609" b="1" spc="3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de</a:t>
            </a:r>
            <a:r>
              <a:rPr sz="5609" b="1" spc="-6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 </a:t>
            </a:r>
            <a:r>
              <a:rPr sz="5609" b="1" dirty="0">
                <a:solidFill>
                  <a:srgbClr val="FFFFFF"/>
                </a:solidFill>
                <a:latin typeface="Trade Gothic Next Cond" panose="020B0506040303020004" pitchFamily="34" charset="0"/>
                <a:cs typeface="TradeGothicNextLTPro-BdCn"/>
              </a:rPr>
              <a:t>reis</a:t>
            </a:r>
            <a:endParaRPr sz="5609" b="1" dirty="0">
              <a:latin typeface="Trade Gothic Next Cond" panose="020B0506040303020004" pitchFamily="34" charset="0"/>
              <a:cs typeface="TradeGothicNextLTPro-BdCn"/>
            </a:endParaRP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185BEDB6-F571-D043-B972-9103CA002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5790240"/>
            <a:ext cx="12191144" cy="1066725"/>
          </a:xfrm>
          <a:prstGeom prst="rect">
            <a:avLst/>
          </a:prstGeom>
        </p:spPr>
      </p:pic>
      <p:grpSp>
        <p:nvGrpSpPr>
          <p:cNvPr id="31" name="object 2">
            <a:extLst>
              <a:ext uri="{FF2B5EF4-FFF2-40B4-BE49-F238E27FC236}">
                <a16:creationId xmlns:a16="http://schemas.microsoft.com/office/drawing/2014/main" id="{2B505010-73F1-BE45-A82C-CB1DB78C4FA2}"/>
              </a:ext>
            </a:extLst>
          </p:cNvPr>
          <p:cNvGrpSpPr/>
          <p:nvPr/>
        </p:nvGrpSpPr>
        <p:grpSpPr>
          <a:xfrm>
            <a:off x="551071" y="3336586"/>
            <a:ext cx="2922561" cy="3109635"/>
            <a:chOff x="1225096" y="6408178"/>
            <a:chExt cx="3968115" cy="4222115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B8FD4D5C-B834-7D43-A819-F096A97A5A4C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F9E73976-9380-5E40-8DBE-4969FB7DAEB8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6F882013-04B1-5843-A2AA-9B5BAEF40BE7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id="{46874EF1-F94A-2E46-9300-D21FDC988FB5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36" name="object 7">
              <a:extLst>
                <a:ext uri="{FF2B5EF4-FFF2-40B4-BE49-F238E27FC236}">
                  <a16:creationId xmlns:a16="http://schemas.microsoft.com/office/drawing/2014/main" id="{28ED8A00-E719-B045-8B41-62580D24E7F9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572ACFFE-CFB7-0C42-A6FD-BC3E2C2BBF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281" y="5053345"/>
            <a:ext cx="2922561" cy="1395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  <p:sp>
        <p:nvSpPr>
          <p:cNvPr id="25" name="Handmatige invoer 8">
            <a:extLst>
              <a:ext uri="{FF2B5EF4-FFF2-40B4-BE49-F238E27FC236}">
                <a16:creationId xmlns:a16="http://schemas.microsoft.com/office/drawing/2014/main" id="{5953DD0C-FA90-004E-BDA5-FF4DF317FB44}"/>
              </a:ext>
            </a:extLst>
          </p:cNvPr>
          <p:cNvSpPr/>
          <p:nvPr/>
        </p:nvSpPr>
        <p:spPr>
          <a:xfrm rot="10800000" flipH="1">
            <a:off x="-6681" y="0"/>
            <a:ext cx="12212871" cy="30139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154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1542"/>
                </a:ln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92" dirty="0">
              <a:solidFill>
                <a:srgbClr val="FBDF6B"/>
              </a:solidFill>
            </a:endParaRPr>
          </a:p>
        </p:txBody>
      </p:sp>
      <p:sp>
        <p:nvSpPr>
          <p:cNvPr id="26" name="Rechthoek 2">
            <a:extLst>
              <a:ext uri="{FF2B5EF4-FFF2-40B4-BE49-F238E27FC236}">
                <a16:creationId xmlns:a16="http://schemas.microsoft.com/office/drawing/2014/main" id="{62A65E12-BFB1-774E-856D-A3456CD23620}"/>
              </a:ext>
            </a:extLst>
          </p:cNvPr>
          <p:cNvSpPr/>
          <p:nvPr/>
        </p:nvSpPr>
        <p:spPr>
          <a:xfrm>
            <a:off x="6106343" y="434745"/>
            <a:ext cx="6093093" cy="6107661"/>
          </a:xfrm>
          <a:custGeom>
            <a:avLst/>
            <a:gdLst>
              <a:gd name="connsiteX0" fmla="*/ 0 w 10022204"/>
              <a:gd name="connsiteY0" fmla="*/ 0 h 9750013"/>
              <a:gd name="connsiteX1" fmla="*/ 10022204 w 10022204"/>
              <a:gd name="connsiteY1" fmla="*/ 0 h 9750013"/>
              <a:gd name="connsiteX2" fmla="*/ 10022204 w 10022204"/>
              <a:gd name="connsiteY2" fmla="*/ 9750013 h 9750013"/>
              <a:gd name="connsiteX3" fmla="*/ 0 w 10022204"/>
              <a:gd name="connsiteY3" fmla="*/ 9750013 h 9750013"/>
              <a:gd name="connsiteX4" fmla="*/ 0 w 10022204"/>
              <a:gd name="connsiteY4" fmla="*/ 0 h 9750013"/>
              <a:gd name="connsiteX0" fmla="*/ 0 w 10022204"/>
              <a:gd name="connsiteY0" fmla="*/ 0 h 9750013"/>
              <a:gd name="connsiteX1" fmla="*/ 10022204 w 10022204"/>
              <a:gd name="connsiteY1" fmla="*/ 1107583 h 9750013"/>
              <a:gd name="connsiteX2" fmla="*/ 10022204 w 10022204"/>
              <a:gd name="connsiteY2" fmla="*/ 9750013 h 9750013"/>
              <a:gd name="connsiteX3" fmla="*/ 0 w 10022204"/>
              <a:gd name="connsiteY3" fmla="*/ 9750013 h 9750013"/>
              <a:gd name="connsiteX4" fmla="*/ 0 w 10022204"/>
              <a:gd name="connsiteY4" fmla="*/ 0 h 9750013"/>
              <a:gd name="connsiteX0" fmla="*/ 0 w 10022204"/>
              <a:gd name="connsiteY0" fmla="*/ 0 h 9750013"/>
              <a:gd name="connsiteX1" fmla="*/ 9996447 w 10022204"/>
              <a:gd name="connsiteY1" fmla="*/ 347730 h 9750013"/>
              <a:gd name="connsiteX2" fmla="*/ 10022204 w 10022204"/>
              <a:gd name="connsiteY2" fmla="*/ 9750013 h 9750013"/>
              <a:gd name="connsiteX3" fmla="*/ 0 w 10022204"/>
              <a:gd name="connsiteY3" fmla="*/ 9750013 h 9750013"/>
              <a:gd name="connsiteX4" fmla="*/ 0 w 10022204"/>
              <a:gd name="connsiteY4" fmla="*/ 0 h 9750013"/>
              <a:gd name="connsiteX0" fmla="*/ 0 w 10022204"/>
              <a:gd name="connsiteY0" fmla="*/ 0 h 9750013"/>
              <a:gd name="connsiteX1" fmla="*/ 9996447 w 10022204"/>
              <a:gd name="connsiteY1" fmla="*/ 412125 h 9750013"/>
              <a:gd name="connsiteX2" fmla="*/ 10022204 w 10022204"/>
              <a:gd name="connsiteY2" fmla="*/ 9750013 h 9750013"/>
              <a:gd name="connsiteX3" fmla="*/ 0 w 10022204"/>
              <a:gd name="connsiteY3" fmla="*/ 9750013 h 9750013"/>
              <a:gd name="connsiteX4" fmla="*/ 0 w 10022204"/>
              <a:gd name="connsiteY4" fmla="*/ 0 h 9750013"/>
              <a:gd name="connsiteX0" fmla="*/ 0 w 10022204"/>
              <a:gd name="connsiteY0" fmla="*/ 0 h 10071985"/>
              <a:gd name="connsiteX1" fmla="*/ 9996447 w 10022204"/>
              <a:gd name="connsiteY1" fmla="*/ 412125 h 10071985"/>
              <a:gd name="connsiteX2" fmla="*/ 10022204 w 10022204"/>
              <a:gd name="connsiteY2" fmla="*/ 9750013 h 10071985"/>
              <a:gd name="connsiteX3" fmla="*/ 38636 w 10022204"/>
              <a:gd name="connsiteY3" fmla="*/ 10071985 h 10071985"/>
              <a:gd name="connsiteX4" fmla="*/ 0 w 10022204"/>
              <a:gd name="connsiteY4" fmla="*/ 0 h 10071985"/>
              <a:gd name="connsiteX0" fmla="*/ 25758 w 10047962"/>
              <a:gd name="connsiteY0" fmla="*/ 0 h 10071985"/>
              <a:gd name="connsiteX1" fmla="*/ 10022205 w 10047962"/>
              <a:gd name="connsiteY1" fmla="*/ 412125 h 10071985"/>
              <a:gd name="connsiteX2" fmla="*/ 10047962 w 10047962"/>
              <a:gd name="connsiteY2" fmla="*/ 9750013 h 10071985"/>
              <a:gd name="connsiteX3" fmla="*/ 0 w 10047962"/>
              <a:gd name="connsiteY3" fmla="*/ 10071985 h 10071985"/>
              <a:gd name="connsiteX4" fmla="*/ 25758 w 10047962"/>
              <a:gd name="connsiteY4" fmla="*/ 0 h 1007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7962" h="10071985">
                <a:moveTo>
                  <a:pt x="25758" y="0"/>
                </a:moveTo>
                <a:lnTo>
                  <a:pt x="10022205" y="412125"/>
                </a:lnTo>
                <a:cubicBezTo>
                  <a:pt x="10030791" y="3546219"/>
                  <a:pt x="10039376" y="6615919"/>
                  <a:pt x="10047962" y="9750013"/>
                </a:cubicBezTo>
                <a:lnTo>
                  <a:pt x="0" y="10071985"/>
                </a:lnTo>
                <a:lnTo>
                  <a:pt x="25758" y="0"/>
                </a:ln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576" rtlCol="0" anchor="ctr"/>
          <a:lstStyle/>
          <a:p>
            <a:pPr algn="ctr"/>
            <a:endParaRPr lang="nl-NL" sz="1092" dirty="0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5631" y="364045"/>
            <a:ext cx="6163485" cy="190187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Heb je vragen over:</a:t>
            </a:r>
            <a:b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</a:br>
            <a:endParaRPr lang="nl-NL" sz="4124" b="1" kern="0" spc="-3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marL="527538" marR="3081" indent="-519836">
              <a:lnSpc>
                <a:spcPts val="4560"/>
              </a:lnSpc>
              <a:spcBef>
                <a:spcPts val="531"/>
              </a:spcBef>
              <a:buFont typeface="Arial" panose="020B0604020202020204" pitchFamily="34" charset="0"/>
              <a:buChar char="•"/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rode, oranje en gele landen?  </a:t>
            </a:r>
            <a:endParaRPr lang="nl-NL" sz="4124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320995" y="2948683"/>
            <a:ext cx="6001411" cy="325867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/>
          <a:p>
            <a:pPr>
              <a:spcAft>
                <a:spcPts val="1092"/>
              </a:spcAft>
            </a:pPr>
            <a:r>
              <a:rPr lang="nl-NL" sz="3638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Je kunt alles vinden op de website van het Ministerie van </a:t>
            </a:r>
            <a:br>
              <a:rPr lang="nl-NL" sz="3638" dirty="0">
                <a:solidFill>
                  <a:srgbClr val="192C54"/>
                </a:solidFill>
                <a:latin typeface="Trade Gothic Next Cond" panose="020B0506040303020004" pitchFamily="34" charset="0"/>
              </a:rPr>
            </a:br>
            <a:r>
              <a:rPr lang="nl-NL" sz="3638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Buitenlandse Zaken:</a:t>
            </a:r>
            <a:br>
              <a:rPr lang="nl-NL" sz="3638" dirty="0">
                <a:solidFill>
                  <a:srgbClr val="192C54"/>
                </a:solidFill>
                <a:latin typeface="Trade Gothic Next Cond" panose="020B0506040303020004" pitchFamily="34" charset="0"/>
              </a:rPr>
            </a:br>
            <a:endParaRPr lang="nl-NL" sz="3638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algn="ctr">
              <a:spcAft>
                <a:spcPts val="1092"/>
              </a:spcAft>
            </a:pPr>
            <a:r>
              <a:rPr lang="nl-NL" sz="5336" b="1" dirty="0">
                <a:solidFill>
                  <a:srgbClr val="002060"/>
                </a:solidFill>
                <a:latin typeface="Trade Gothic Next Cond" panose="020B0506040303020004" pitchFamily="34" charset="0"/>
              </a:rPr>
              <a:t>WWW.WIJSOPREIS.NL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16775" y="315594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632C492-3535-4374-A08B-EC1596F16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07" y="906573"/>
            <a:ext cx="4336667" cy="51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80F1964-84A1-5543-9566-89AC4899F6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5B3CF60-23E1-6345-B5BA-52A7CB600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5453711"/>
            <a:ext cx="12191144" cy="1403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C1CA433-B127-F347-919D-C2F7E30F1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418" y="5488912"/>
            <a:ext cx="2010422" cy="95982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7F97322-A114-014D-9515-197B8D953CEE}"/>
              </a:ext>
            </a:extLst>
          </p:cNvPr>
          <p:cNvSpPr txBox="1"/>
          <p:nvPr/>
        </p:nvSpPr>
        <p:spPr>
          <a:xfrm>
            <a:off x="627682" y="745821"/>
            <a:ext cx="9858054" cy="1077664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6883" b="1" spc="6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OP VAKANTIE MET JE KIND</a:t>
            </a:r>
            <a:endParaRPr sz="6883" b="1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67678FD-B38D-F04A-B5B1-C75B7EE20EDF}"/>
              </a:ext>
            </a:extLst>
          </p:cNvPr>
          <p:cNvSpPr txBox="1"/>
          <p:nvPr/>
        </p:nvSpPr>
        <p:spPr>
          <a:xfrm>
            <a:off x="627682" y="5674822"/>
            <a:ext cx="9858054" cy="961030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4851" b="1" spc="6" dirty="0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www.kidsenreizen.nl</a:t>
            </a:r>
            <a:endParaRPr sz="4851" b="1" dirty="0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8" name="Afbeelding 7" descr="Afbeelding met tekst, speelgoed, pop, vectorafbeeldingen&#10;&#10;Automatisch gegenereerde beschrijving">
            <a:extLst>
              <a:ext uri="{FF2B5EF4-FFF2-40B4-BE49-F238E27FC236}">
                <a16:creationId xmlns:a16="http://schemas.microsoft.com/office/drawing/2014/main" id="{00F833C2-A617-92DD-4F44-8003F08A6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0" y="2400867"/>
            <a:ext cx="2968933" cy="31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48" y="-70902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MET KINDEREN OP REIS - ZON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011615" y="1721773"/>
            <a:ext cx="7068940" cy="435833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Gebruik zonnebrandcrème, min. SPF 30.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Smeer elke twee uur in. Smeer royaal (minstens zeven theelepels).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Zoek de schaduw op tussen 12 en 15 uur als de zon het meest schadelijk is.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Laat kinderen met zonnebrilletje of petje in de zon spelen. </a:t>
            </a:r>
            <a:endParaRPr lang="nl-NL" sz="3600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45" y="286873"/>
            <a:ext cx="1138909" cy="12436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96AEDC4-A5A9-4077-A0AC-A2BC6CFDD8E4}"/>
              </a:ext>
            </a:extLst>
          </p:cNvPr>
          <p:cNvSpPr txBox="1"/>
          <p:nvPr/>
        </p:nvSpPr>
        <p:spPr>
          <a:xfrm>
            <a:off x="646614" y="5861011"/>
            <a:ext cx="5461901" cy="93871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4000" b="1" spc="6" dirty="0">
                <a:solidFill>
                  <a:srgbClr val="002060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www.kidsenreizen.nl</a:t>
            </a:r>
            <a:endParaRPr sz="4000" b="1" dirty="0">
              <a:solidFill>
                <a:srgbClr val="002060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9D724F-F0FB-4732-AA61-AADC967BA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4" y="1783427"/>
            <a:ext cx="4153629" cy="41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427" y="0"/>
            <a:ext cx="12175489" cy="642690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MET KINDEREN OP REIS</a:t>
            </a:r>
            <a:endParaRPr lang="nl-NL" sz="4124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627681" y="2091878"/>
            <a:ext cx="11151872" cy="2802780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Bescherm je kind tegen insecten met kleding, een petje en dichte schoenen.</a:t>
            </a:r>
            <a:endParaRPr lang="nl-NL" sz="4002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Voorkom rabiës - Laat je kind niet met dieren spelen.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Verkeer is een groot risico op reis – Let op je kind. 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01400" y="21127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B96A701-83CF-407A-A9D3-AD1DDF36D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6254" y="-144221"/>
            <a:ext cx="2370552" cy="2368523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5286904F-271A-4E01-8091-F7567D9121ED}"/>
              </a:ext>
            </a:extLst>
          </p:cNvPr>
          <p:cNvSpPr txBox="1"/>
          <p:nvPr/>
        </p:nvSpPr>
        <p:spPr>
          <a:xfrm>
            <a:off x="622615" y="5843587"/>
            <a:ext cx="5581002" cy="917813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50" b="1" spc="6" dirty="0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www.kidsenreizen.nl</a:t>
            </a:r>
            <a:endParaRPr sz="3250" b="1" dirty="0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5CF709-46DA-46CA-99D1-D040107D6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t="10920" r="-190" b="-7749"/>
          <a:stretch/>
        </p:blipFill>
        <p:spPr>
          <a:xfrm>
            <a:off x="429" y="-317136"/>
            <a:ext cx="12214349" cy="7785211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B45D1FAE-C8A8-3A44-83C0-2EFB5A72D3E2}"/>
              </a:ext>
            </a:extLst>
          </p:cNvPr>
          <p:cNvSpPr/>
          <p:nvPr/>
        </p:nvSpPr>
        <p:spPr>
          <a:xfrm flipH="1">
            <a:off x="-15197" y="1890445"/>
            <a:ext cx="12206768" cy="496755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504862" y="2597263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REISADVIES OP MAAT</a:t>
            </a:r>
            <a:endParaRPr lang="nl-NL" sz="4124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460296" y="2404924"/>
            <a:ext cx="6715875" cy="4086465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Wij houden rekening met: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jouw gezondheid 					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jouw reisbestemming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 reisduur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 reisomstandigheden 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jouw inentingsverleden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01400" y="164419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428" y="0"/>
            <a:ext cx="12191572" cy="642690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GGD VACCINEERT O.A. TEGEN:</a:t>
            </a:r>
            <a:endParaRPr lang="nl-NL" sz="4124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125640" y="1903517"/>
            <a:ext cx="4728995" cy="3700783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>
                <a:solidFill>
                  <a:schemeClr val="bg1"/>
                </a:solidFill>
                <a:latin typeface="Trade Gothic Next Cond" panose="020B0506040303020004" pitchFamily="34" charset="0"/>
              </a:rPr>
              <a:t>DTP</a:t>
            </a:r>
            <a:endParaRPr lang="nl-NL" sz="4002">
              <a:solidFill>
                <a:srgbClr val="FFB800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>
                <a:solidFill>
                  <a:schemeClr val="bg1"/>
                </a:solidFill>
                <a:latin typeface="Trade Gothic Next Cond" panose="020B0506040303020004" pitchFamily="34" charset="0"/>
              </a:rPr>
              <a:t>Hepatitis A en B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>
                <a:solidFill>
                  <a:schemeClr val="bg1"/>
                </a:solidFill>
                <a:latin typeface="Trade Gothic Next Cond" panose="020B0506040303020004" pitchFamily="34" charset="0"/>
              </a:rPr>
              <a:t>Gele koorts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>
                <a:solidFill>
                  <a:schemeClr val="bg1"/>
                </a:solidFill>
                <a:latin typeface="Trade Gothic Next Cond" panose="020B0506040303020004" pitchFamily="34" charset="0"/>
              </a:rPr>
              <a:t>Buiktyfus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>
                <a:solidFill>
                  <a:schemeClr val="bg1"/>
                </a:solidFill>
                <a:latin typeface="Trade Gothic Next Cond" panose="020B0506040303020004" pitchFamily="34" charset="0"/>
              </a:rPr>
              <a:t>Rabiës (hondsdolheid)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01400" y="23875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7A30C45-A36C-4A97-948A-DF7C3E80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50" y="1629557"/>
            <a:ext cx="2663897" cy="387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49C73E9B-6292-475D-9087-635AA4A88B24}"/>
              </a:ext>
            </a:extLst>
          </p:cNvPr>
          <p:cNvSpPr txBox="1"/>
          <p:nvPr/>
        </p:nvSpPr>
        <p:spPr>
          <a:xfrm>
            <a:off x="646615" y="5866816"/>
            <a:ext cx="5461901" cy="919801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www.ggdreisvaccinaties.nl</a:t>
            </a:r>
            <a:endParaRPr sz="3275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" y="61596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DTP (DIFTERIE-TETANUS-POLIO)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4848391" y="1693673"/>
            <a:ext cx="6866568" cy="4806662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2" b="1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Geboren vanaf 1950:</a:t>
            </a:r>
          </a:p>
          <a:p>
            <a:pPr marL="571500" indent="-571500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1 vaccinatie beschermt 10 jaar.</a:t>
            </a:r>
          </a:p>
          <a:p>
            <a:pPr>
              <a:spcAft>
                <a:spcPts val="1092"/>
              </a:spcAft>
            </a:pPr>
            <a:r>
              <a:rPr lang="nl-NL" sz="4002" b="1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Geboren vóór 1950:</a:t>
            </a:r>
          </a:p>
          <a:p>
            <a:pPr marL="571500" indent="-571500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Dan is het advies: twee vaccinaties vóór de reis met een tussentijd van vier weken.</a:t>
            </a: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>
              <a:spcAft>
                <a:spcPts val="1092"/>
              </a:spcAft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329" y="286873"/>
            <a:ext cx="1138909" cy="124363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726A557-36DA-4CAF-95FE-6841FADF0983}"/>
              </a:ext>
            </a:extLst>
          </p:cNvPr>
          <p:cNvSpPr txBox="1"/>
          <p:nvPr/>
        </p:nvSpPr>
        <p:spPr>
          <a:xfrm>
            <a:off x="605155" y="5920216"/>
            <a:ext cx="6340729" cy="918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638" b="1" spc="6" dirty="0">
                <a:solidFill>
                  <a:schemeClr val="bg1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www.ggdreisvaccinaties.nl</a:t>
            </a:r>
            <a:endParaRPr lang="nl-NL" sz="3638" b="1" dirty="0">
              <a:solidFill>
                <a:schemeClr val="bg1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7" name="Afbeelding 6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7D04C172-110B-29E1-49E1-56B43473F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0" y="1400694"/>
            <a:ext cx="3327690" cy="480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" y="61596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HEPATITIS A (GEELZUCHT)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4789781" y="1552975"/>
            <a:ext cx="6866568" cy="4695991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endParaRPr lang="nl-NL" sz="3184" b="1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Ontsteking van de lever.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Virus zit in de ontlasting.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Twee vaccinaties bieden 30 tot 40 jaar bescherming.</a:t>
            </a:r>
          </a:p>
          <a:p>
            <a:pPr>
              <a:spcAft>
                <a:spcPts val="1092"/>
              </a:spcAft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>
              <a:spcAft>
                <a:spcPts val="1092"/>
              </a:spcAft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6097" y="337056"/>
            <a:ext cx="1138909" cy="124363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DD11412-8A5B-432F-B054-B573E92311B9}"/>
              </a:ext>
            </a:extLst>
          </p:cNvPr>
          <p:cNvSpPr txBox="1"/>
          <p:nvPr/>
        </p:nvSpPr>
        <p:spPr>
          <a:xfrm>
            <a:off x="605155" y="5920216"/>
            <a:ext cx="6340729" cy="918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638" b="1" spc="6" dirty="0">
                <a:solidFill>
                  <a:schemeClr val="bg1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www.ggdreisvaccinaties.nl</a:t>
            </a:r>
            <a:endParaRPr lang="nl-NL" sz="3638" b="1" dirty="0">
              <a:solidFill>
                <a:schemeClr val="bg1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97B2FAA-687E-4758-A43B-4CF8C432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00" y="1947838"/>
            <a:ext cx="2676401" cy="38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3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&#10;&#10;Automatisch gegenereerde beschrijving">
            <a:extLst>
              <a:ext uri="{FF2B5EF4-FFF2-40B4-BE49-F238E27FC236}">
                <a16:creationId xmlns:a16="http://schemas.microsoft.com/office/drawing/2014/main" id="{129134E5-9749-4E9E-B01E-207EDDBD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39390" r="-710" b="13329"/>
          <a:stretch/>
        </p:blipFill>
        <p:spPr>
          <a:xfrm>
            <a:off x="429" y="-144777"/>
            <a:ext cx="12285089" cy="387232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B45D1FAE-C8A8-3A44-83C0-2EFB5A72D3E2}"/>
              </a:ext>
            </a:extLst>
          </p:cNvPr>
          <p:cNvSpPr/>
          <p:nvPr/>
        </p:nvSpPr>
        <p:spPr>
          <a:xfrm flipH="1">
            <a:off x="-15196" y="1836221"/>
            <a:ext cx="12206768" cy="50000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504862" y="2597263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HEPATITIS B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3831822" y="2597260"/>
            <a:ext cx="8224979" cy="294384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Ontsteking van de lever. Overdracht virus door: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Onbeschermd seksueel contact.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Besmet bloed.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Piercing, tatoeage, scheermesje.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524256" y="223487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-32974" y="0"/>
            <a:ext cx="12224974" cy="64820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92932" y="36559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FFB800"/>
                </a:solidFill>
                <a:latin typeface="Trade Gothic Next Cond" panose="020B0506040303020004" pitchFamily="34" charset="0"/>
              </a:rPr>
              <a:t>RABIËS (HONDSDOLHEID)</a:t>
            </a:r>
            <a:endParaRPr lang="nl-NL" sz="4124" b="1" kern="0" spc="-3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4564599" y="1040937"/>
            <a:ext cx="7089217" cy="4791466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Rabiës is levensgevaarlijk!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Aai of voer geen honden, katten of apen.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Ga bij een beet of krab in het buitenland naar een dokter en bel het alarmnummer van je reisverzekering.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Meer tips in de app </a:t>
            </a:r>
            <a:r>
              <a:rPr lang="nl-NL" sz="4002" dirty="0" err="1">
                <a:solidFill>
                  <a:schemeClr val="bg1"/>
                </a:solidFill>
                <a:latin typeface="Trade Gothic Next Cond" panose="020B0506040303020004" pitchFamily="34" charset="0"/>
              </a:rPr>
              <a:t>GGDreistmee</a:t>
            </a: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01400" y="203039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D05525-7A25-4609-BAA7-71237B570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8" y="2007682"/>
            <a:ext cx="3899101" cy="389910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8AA7148-1FFD-415B-A4A5-D8E688F2BF1D}"/>
              </a:ext>
            </a:extLst>
          </p:cNvPr>
          <p:cNvSpPr txBox="1"/>
          <p:nvPr/>
        </p:nvSpPr>
        <p:spPr>
          <a:xfrm>
            <a:off x="504863" y="5906783"/>
            <a:ext cx="6340729" cy="9355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638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www.ggdreisvaccinaties.nl/rabies</a:t>
            </a:r>
            <a:endParaRPr lang="nl-NL" sz="3638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3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46A7012-681B-FC4D-8F46-CDE146F5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-221167"/>
            <a:ext cx="12206768" cy="6857519"/>
          </a:xfrm>
          <a:prstGeom prst="rect">
            <a:avLst/>
          </a:prstGeom>
        </p:spPr>
      </p:pic>
      <p:sp>
        <p:nvSpPr>
          <p:cNvPr id="9" name="Handmatige invoer 8">
            <a:extLst>
              <a:ext uri="{FF2B5EF4-FFF2-40B4-BE49-F238E27FC236}">
                <a16:creationId xmlns:a16="http://schemas.microsoft.com/office/drawing/2014/main" id="{E07CED46-D04C-CB4F-8E60-2E31F35BA7B2}"/>
              </a:ext>
            </a:extLst>
          </p:cNvPr>
          <p:cNvSpPr/>
          <p:nvPr/>
        </p:nvSpPr>
        <p:spPr>
          <a:xfrm>
            <a:off x="428" y="2149914"/>
            <a:ext cx="12206768" cy="47080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D512D297-716B-3646-B4FA-E81B5D2A2924}"/>
              </a:ext>
            </a:extLst>
          </p:cNvPr>
          <p:cNvSpPr txBox="1">
            <a:spLocks/>
          </p:cNvSpPr>
          <p:nvPr/>
        </p:nvSpPr>
        <p:spPr>
          <a:xfrm>
            <a:off x="643390" y="511862"/>
            <a:ext cx="3320636" cy="1247854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Download de app GGDREISTMEE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D1DEAD3F-1B09-F248-9E01-10F0B2036E55}"/>
              </a:ext>
            </a:extLst>
          </p:cNvPr>
          <p:cNvGrpSpPr/>
          <p:nvPr/>
        </p:nvGrpSpPr>
        <p:grpSpPr>
          <a:xfrm>
            <a:off x="10701400" y="78090"/>
            <a:ext cx="1169605" cy="1244471"/>
            <a:chOff x="1225096" y="6408178"/>
            <a:chExt cx="3968115" cy="4222115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E77113D1-E61B-244F-B86A-9E144009FDAA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181444EB-068B-3445-B7B2-48DE184555D3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BD531300-8146-6E48-B50E-6FDC36360DA0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5B6800A9-E8AF-C943-BB46-366A9DB85A1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4" name="object 7">
              <a:extLst>
                <a:ext uri="{FF2B5EF4-FFF2-40B4-BE49-F238E27FC236}">
                  <a16:creationId xmlns:a16="http://schemas.microsoft.com/office/drawing/2014/main" id="{857DFD53-E147-3C41-ABFC-D67263660358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F44857C8-AA4F-B74F-A6FD-1E83A00DB0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sp>
        <p:nvSpPr>
          <p:cNvPr id="26" name="object 18">
            <a:extLst>
              <a:ext uri="{FF2B5EF4-FFF2-40B4-BE49-F238E27FC236}">
                <a16:creationId xmlns:a16="http://schemas.microsoft.com/office/drawing/2014/main" id="{411F582B-CB5C-0846-AF09-E0FED8B71584}"/>
              </a:ext>
            </a:extLst>
          </p:cNvPr>
          <p:cNvSpPr txBox="1"/>
          <p:nvPr/>
        </p:nvSpPr>
        <p:spPr>
          <a:xfrm>
            <a:off x="485169" y="2724899"/>
            <a:ext cx="5468318" cy="3558115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Werkt ook zonder </a:t>
            </a:r>
            <a:r>
              <a:rPr lang="nl-NL" sz="4000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WiFi</a:t>
            </a: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DEET-reminder.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Jouw vaccinaties in de app.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Info Min. Buitenlandse Zaken.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2B38C2E-3E31-433C-A5CD-CED37F011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487" y="511862"/>
            <a:ext cx="4155491" cy="55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11324" y="0"/>
            <a:ext cx="12191144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1092" b="1">
                <a:solidFill>
                  <a:srgbClr val="192C54"/>
                </a:solidFill>
                <a:latin typeface="Trade Gothic Next Cond" panose="020B0506040303020004" pitchFamily="34" charset="0"/>
              </a:rPr>
              <a:t>Beroepsgroepen die risico lopen op hepatitis B zijn onder andere:</a:t>
            </a:r>
          </a:p>
          <a:p>
            <a:pPr>
              <a:spcAft>
                <a:spcPts val="1092"/>
              </a:spcAft>
            </a:pPr>
            <a:r>
              <a:rPr lang="nl-NL" sz="1092">
                <a:solidFill>
                  <a:srgbClr val="192C54"/>
                </a:solidFill>
                <a:latin typeface="Trade Gothic Next Cond" panose="020B0506040303020004" pitchFamily="34" charset="0"/>
              </a:rPr>
              <a:t>verpleegkundigen, tandartsen, brandweerlieden, politieagenten, schoonheidsspecialisten, tatoeëerders en piercers. </a:t>
            </a: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BEROEPSGROEPENRISICO</a:t>
            </a:r>
            <a:endParaRPr lang="nl-NL" sz="4124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583501" y="28687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sp>
        <p:nvSpPr>
          <p:cNvPr id="17" name="object 18">
            <a:extLst>
              <a:ext uri="{FF2B5EF4-FFF2-40B4-BE49-F238E27FC236}">
                <a16:creationId xmlns:a16="http://schemas.microsoft.com/office/drawing/2014/main" id="{BC6C42B9-CF89-44AF-BE03-6F317BE46AFB}"/>
              </a:ext>
            </a:extLst>
          </p:cNvPr>
          <p:cNvSpPr txBox="1"/>
          <p:nvPr/>
        </p:nvSpPr>
        <p:spPr>
          <a:xfrm>
            <a:off x="5004437" y="1658166"/>
            <a:ext cx="6866568" cy="4034528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Beroepsgroepen die risico lopen op </a:t>
            </a:r>
          </a:p>
          <a:p>
            <a:pPr>
              <a:spcAft>
                <a:spcPts val="1092"/>
              </a:spcAft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hepatitis B zijn onder andere:</a:t>
            </a:r>
          </a:p>
          <a:p>
            <a:pPr marL="571500" indent="-571500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	verpleegkundigen, tandartsen, 	brandweerlieden, politieagenten, 	schoonheidsspecialisten, 	tatoeëerders en </a:t>
            </a:r>
            <a:r>
              <a:rPr lang="nl-NL" sz="4002" dirty="0" err="1">
                <a:solidFill>
                  <a:schemeClr val="bg1"/>
                </a:solidFill>
                <a:latin typeface="Trade Gothic Next Cond" panose="020B0506040303020004" pitchFamily="34" charset="0"/>
              </a:rPr>
              <a:t>piercers</a:t>
            </a: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. </a:t>
            </a: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67D302AC-36A0-44A5-B218-BE50AA34D1ED}"/>
              </a:ext>
            </a:extLst>
          </p:cNvPr>
          <p:cNvSpPr txBox="1"/>
          <p:nvPr/>
        </p:nvSpPr>
        <p:spPr>
          <a:xfrm>
            <a:off x="591519" y="5841967"/>
            <a:ext cx="6340729" cy="9355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638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www.GGDBeroepsvaccinaties.nl</a:t>
            </a:r>
            <a:endParaRPr lang="nl-NL" sz="3638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3" name="Afbeelding 2" descr="Afbeelding met tekst, dame, vectorafbeeldingen&#10;&#10;Automatisch gegenereerde beschrijving">
            <a:extLst>
              <a:ext uri="{FF2B5EF4-FFF2-40B4-BE49-F238E27FC236}">
                <a16:creationId xmlns:a16="http://schemas.microsoft.com/office/drawing/2014/main" id="{689E61FD-4842-43D8-BD15-7FA29AB9D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45" y="2028185"/>
            <a:ext cx="2935765" cy="34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" y="49981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ZWANGER OP REIS? </a:t>
            </a:r>
            <a:endParaRPr lang="nl-NL" sz="4002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4824049" y="1558549"/>
            <a:ext cx="7374498" cy="4806662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Advies voor twee bij de GGD: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Muggen kunnen besmet zijn met ziekten die schadelijk zijn voor je kind.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Malaria kan leiden tot een miskraam.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Medische zorg is in veel landen minder goed dan in Nederland.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096" y="182447"/>
            <a:ext cx="1138909" cy="12436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96AEDC4-A5A9-4077-A0AC-A2BC6CFDD8E4}"/>
              </a:ext>
            </a:extLst>
          </p:cNvPr>
          <p:cNvSpPr txBox="1"/>
          <p:nvPr/>
        </p:nvSpPr>
        <p:spPr>
          <a:xfrm>
            <a:off x="646615" y="5866816"/>
            <a:ext cx="5461901" cy="93512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 dirty="0">
                <a:solidFill>
                  <a:srgbClr val="002060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www.zwangerschapenreizen.nl</a:t>
            </a:r>
            <a:endParaRPr sz="3275" b="1" dirty="0">
              <a:solidFill>
                <a:srgbClr val="002060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F959E3A-870F-409C-8ED8-5F901B500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2" y="2007218"/>
            <a:ext cx="3289194" cy="33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428" y="9460"/>
            <a:ext cx="12191572" cy="647254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FFB800"/>
                </a:solidFill>
                <a:latin typeface="Trade Gothic Next Cond" panose="020B0506040303020004" pitchFamily="34" charset="0"/>
              </a:rPr>
              <a:t>ZWANGER OP REIS?</a:t>
            </a:r>
            <a:endParaRPr lang="nl-NL" sz="4002" b="1" kern="0" spc="-3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171847" y="1395859"/>
            <a:ext cx="6884955" cy="4650402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Als zwangere ben je moeilijker te behandelen. Je kunt niet alle geneesmiddelen veilig gebruiken.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Een simpele reizigersdiarree kan ernstig verlopen en leidt soms tot ziekenhuisopname.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Vraag advies bij de GGD.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01400" y="254182"/>
            <a:ext cx="1169605" cy="1244390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13AA3A-F715-4DBF-A6C7-A7AA5B786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5" y="2096941"/>
            <a:ext cx="3289194" cy="333560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665AC07-7597-44CA-BEDF-E48AE625C3F1}"/>
              </a:ext>
            </a:extLst>
          </p:cNvPr>
          <p:cNvSpPr txBox="1"/>
          <p:nvPr/>
        </p:nvSpPr>
        <p:spPr>
          <a:xfrm>
            <a:off x="458656" y="5929955"/>
            <a:ext cx="6340729" cy="918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638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www.zwangerschapenreizen.nl</a:t>
            </a:r>
            <a:endParaRPr lang="nl-NL" sz="3638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" y="100312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-20347" y="6114831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000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1073268" y="409058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Kan ik al mijn medicijnen meenemen op reis? </a:t>
            </a:r>
            <a:endParaRPr lang="nl-NL" sz="4002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096" y="182447"/>
            <a:ext cx="1138909" cy="124363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EF15F70-3FA9-3E88-C22A-91637A955C62}"/>
              </a:ext>
            </a:extLst>
          </p:cNvPr>
          <p:cNvSpPr txBox="1"/>
          <p:nvPr/>
        </p:nvSpPr>
        <p:spPr>
          <a:xfrm>
            <a:off x="562708" y="1203573"/>
            <a:ext cx="1130829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Vraag bij je apotheek een uitdraai van je medicatieoverzicht.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4B"/>
                </a:solidFill>
                <a:latin typeface="Trade Gothic Next Cond" panose="020B0506040303020004" pitchFamily="34" charset="0"/>
              </a:rPr>
              <a:t>Neem genoeg</a:t>
            </a: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 medicijnen mee en verdeel het over 2 tassen.</a:t>
            </a:r>
          </a:p>
          <a:p>
            <a:pPr algn="l"/>
            <a:br>
              <a:rPr lang="nl-NL" sz="3600" b="1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</a:br>
            <a:r>
              <a:rPr lang="nl-NL" sz="3600" b="1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Opiaten</a:t>
            </a:r>
            <a:endParaRPr lang="nl-NL" sz="3600" b="1" dirty="0">
              <a:solidFill>
                <a:srgbClr val="00004B"/>
              </a:solidFill>
              <a:latin typeface="Trade Gothic Next Cond" panose="020B05060403030200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In veel landen is het bezit/gebruik van opiaten/cannabis verboden.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Gebruik jij of je kind geneesmiddelen, die onder de Opiumwet vallen, zoals </a:t>
            </a:r>
            <a:r>
              <a:rPr lang="nl-NL" sz="3600" b="0" i="0" dirty="0" err="1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Ritalin</a:t>
            </a: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, </a:t>
            </a:r>
            <a:r>
              <a:rPr lang="nl-NL" sz="3600" b="0" i="0" dirty="0" err="1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Concerta</a:t>
            </a: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, medicinale cannabis of andere sterke pijnstillers</a:t>
            </a:r>
            <a:r>
              <a:rPr lang="nl-NL" sz="3600" dirty="0">
                <a:solidFill>
                  <a:srgbClr val="00004B"/>
                </a:solidFill>
                <a:latin typeface="Trade Gothic Next Cond" panose="020B0506040303020004" pitchFamily="34" charset="0"/>
              </a:rPr>
              <a:t>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Kijk dan op de </a:t>
            </a:r>
            <a:r>
              <a:rPr lang="nl-NL" sz="3600" b="0" i="0" u="sng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website van het CAK</a:t>
            </a:r>
            <a:r>
              <a:rPr lang="nl-NL" sz="3600" b="0" i="0" dirty="0">
                <a:solidFill>
                  <a:srgbClr val="00004B"/>
                </a:solidFill>
                <a:effectLst/>
                <a:latin typeface="Trade Gothic Next Cond" panose="020B0506040303020004" pitchFamily="34" charset="0"/>
              </a:rPr>
              <a:t> en regel een verklaring.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884E735-497C-298D-55E0-E80278DF1800}"/>
              </a:ext>
            </a:extLst>
          </p:cNvPr>
          <p:cNvSpPr txBox="1"/>
          <p:nvPr/>
        </p:nvSpPr>
        <p:spPr>
          <a:xfrm>
            <a:off x="320995" y="6448942"/>
            <a:ext cx="421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70C0"/>
                </a:solidFill>
                <a:latin typeface="Trade Gothic Next Cond" panose="020B0506040303020004" pitchFamily="34" charset="0"/>
              </a:rPr>
              <a:t>Hetcak.nl/medicijnen-mee-op-reis</a:t>
            </a:r>
          </a:p>
        </p:txBody>
      </p:sp>
    </p:spTree>
    <p:extLst>
      <p:ext uri="{BB962C8B-B14F-4D97-AF65-F5344CB8AC3E}">
        <p14:creationId xmlns:p14="http://schemas.microsoft.com/office/powerpoint/2010/main" val="32126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428" y="0"/>
            <a:ext cx="12191144" cy="64820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FFB800"/>
                </a:solidFill>
                <a:latin typeface="Trade Gothic Next Cond" panose="020B0506040303020004" pitchFamily="34" charset="0"/>
              </a:rPr>
              <a:t>VOORKOM TEKENBETEN</a:t>
            </a:r>
            <a:endParaRPr lang="nl-NL" sz="4002" b="1" kern="0" spc="-3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171847" y="1395859"/>
            <a:ext cx="6884955" cy="4499398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Gebruik DEET.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Blijf op de paden (teken zitten in struiken en in het gras).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Draag bedekkende kleding.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Controleer je lichaam op teken als je in de natuur bent geweest.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Download de gratis app ‘Tekenbeet’.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586220" y="237807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665AC07-7597-44CA-BEDF-E48AE625C3F1}"/>
              </a:ext>
            </a:extLst>
          </p:cNvPr>
          <p:cNvSpPr txBox="1"/>
          <p:nvPr/>
        </p:nvSpPr>
        <p:spPr>
          <a:xfrm>
            <a:off x="458656" y="5929955"/>
            <a:ext cx="6340729" cy="918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50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www.tekenweetjes.nl</a:t>
            </a:r>
            <a:endParaRPr lang="nl-NL" sz="3250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1C4825-7584-40A4-9601-14EC4C46C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10025" r="14075" b="21410"/>
          <a:stretch/>
        </p:blipFill>
        <p:spPr>
          <a:xfrm>
            <a:off x="1348879" y="2365812"/>
            <a:ext cx="2722652" cy="26815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07C0E2-B027-C45E-D78B-F660F3F85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4" y="3723307"/>
            <a:ext cx="1313715" cy="2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2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" y="-51987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558873"/>
            <a:ext cx="9331286" cy="1247854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TEKEN KUNNEN LYME OF TEKENENCEFALITIS (TBE) OVERBRENGEN</a:t>
            </a:r>
            <a:endParaRPr lang="nl-NL" sz="4002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322633" y="1747537"/>
            <a:ext cx="6389541" cy="4435407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Voorkom tekenbeten!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Tegen tekenencefalitis kun je je laten inenten.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Tegen Lyme helaas niet.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Vraag de GGD om advies of inenten voor jou nodig is.</a:t>
            </a: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266" y="225957"/>
            <a:ext cx="1138909" cy="12436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96AEDC4-A5A9-4077-A0AC-A2BC6CFDD8E4}"/>
              </a:ext>
            </a:extLst>
          </p:cNvPr>
          <p:cNvSpPr txBox="1"/>
          <p:nvPr/>
        </p:nvSpPr>
        <p:spPr>
          <a:xfrm>
            <a:off x="320995" y="5866816"/>
            <a:ext cx="6048983" cy="93871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50" b="1" spc="6" dirty="0">
                <a:solidFill>
                  <a:srgbClr val="002060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www.tekenweetjes.nl</a:t>
            </a:r>
            <a:endParaRPr sz="3250" b="1" dirty="0">
              <a:solidFill>
                <a:srgbClr val="002060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3" name="Afbeelding 2" descr="Afbeelding met ongewerveld, geleedpotige&#10;&#10;Automatisch gegenereerde beschrijving">
            <a:extLst>
              <a:ext uri="{FF2B5EF4-FFF2-40B4-BE49-F238E27FC236}">
                <a16:creationId xmlns:a16="http://schemas.microsoft.com/office/drawing/2014/main" id="{8AFE69C0-FC72-4DE4-BB9B-1F56AE930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1" y="1733130"/>
            <a:ext cx="4159322" cy="40323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64ADF77-33F7-4E27-3F11-A921AF8DB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11" y="3848804"/>
            <a:ext cx="1233931" cy="248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meisje&#10;&#10;Automatisch gegenereerde beschrijving">
            <a:extLst>
              <a:ext uri="{FF2B5EF4-FFF2-40B4-BE49-F238E27FC236}">
                <a16:creationId xmlns:a16="http://schemas.microsoft.com/office/drawing/2014/main" id="{2E02B6F6-BD8A-4884-8C21-8C44A29C3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8" b="31349"/>
          <a:stretch/>
        </p:blipFill>
        <p:spPr>
          <a:xfrm>
            <a:off x="-30850" y="-24958"/>
            <a:ext cx="12206768" cy="3082848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A1DCF394-6A59-C140-BA2D-88C6C3ACBD3C}"/>
              </a:ext>
            </a:extLst>
          </p:cNvPr>
          <p:cNvSpPr/>
          <p:nvPr/>
        </p:nvSpPr>
        <p:spPr>
          <a:xfrm flipH="1">
            <a:off x="-30850" y="2201325"/>
            <a:ext cx="12206768" cy="47080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410966" y="2606564"/>
            <a:ext cx="9548003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GEBETEN DOOR EEN TEEK?</a:t>
            </a:r>
            <a:endParaRPr lang="nl-NL" sz="4124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410966" y="3346706"/>
            <a:ext cx="11661169" cy="3071443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Verwijder de teek zo snel mogelijk met een puntig pincet of </a:t>
            </a:r>
            <a:r>
              <a:rPr lang="nl-NL" sz="3184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tekenverwijderaar</a:t>
            </a: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Smeer niets op de teek en verdoof hem niet vóór het verwijderen.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Noteer waar en wanneer je bent gebeten.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Ga naar de huisarts als de huidverkleuring groter wordt, bij koorts, </a:t>
            </a:r>
          </a:p>
          <a:p>
            <a:pPr>
              <a:spcAft>
                <a:spcPts val="1092"/>
              </a:spcAft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     spierpijn of gewrichtsklachten  (www.tekenweetjes.nl).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617459" y="293522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cht, buiten, persoon, berg&#10;&#10;Automatisch gegenereerde beschrijving">
            <a:extLst>
              <a:ext uri="{FF2B5EF4-FFF2-40B4-BE49-F238E27FC236}">
                <a16:creationId xmlns:a16="http://schemas.microsoft.com/office/drawing/2014/main" id="{7C26EA7D-D4EF-4321-B908-0F95C2342A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3" b="29849"/>
          <a:stretch/>
        </p:blipFill>
        <p:spPr>
          <a:xfrm>
            <a:off x="-54457" y="-380144"/>
            <a:ext cx="12246457" cy="3206897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A1DCF394-6A59-C140-BA2D-88C6C3ACBD3C}"/>
              </a:ext>
            </a:extLst>
          </p:cNvPr>
          <p:cNvSpPr/>
          <p:nvPr/>
        </p:nvSpPr>
        <p:spPr>
          <a:xfrm flipH="1">
            <a:off x="-92467" y="2201326"/>
            <a:ext cx="12284467" cy="464126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410966" y="2826753"/>
            <a:ext cx="9548003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OP VAKANTIE NAAR HET BUITENLAND?</a:t>
            </a:r>
            <a:endParaRPr lang="nl-NL" sz="4124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410966" y="3746009"/>
            <a:ext cx="11661169" cy="2891651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Tekenencefalitis (TBE) komt vaker voor in bepaalde delen van Europa en Azië.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Informeer bij jouw GGD of inenten tegen TBE voor jou nodig is. 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Bescherm je altijd tegen teken!</a:t>
            </a:r>
          </a:p>
          <a:p>
            <a:pPr>
              <a:spcAft>
                <a:spcPts val="1092"/>
              </a:spcAft>
            </a:pPr>
            <a:endParaRPr lang="nl-NL" sz="1200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>
              <a:spcAft>
                <a:spcPts val="1092"/>
              </a:spcAft>
            </a:pPr>
            <a:r>
              <a:rPr lang="nl-NL" sz="3184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													</a:t>
            </a:r>
            <a:r>
              <a:rPr lang="nl-NL" sz="4000" b="1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www.tekenweetjes.nl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01400" y="220339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46A7012-681B-FC4D-8F46-CDE146F5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-221167"/>
            <a:ext cx="12206768" cy="6857519"/>
          </a:xfrm>
          <a:prstGeom prst="rect">
            <a:avLst/>
          </a:prstGeom>
        </p:spPr>
      </p:pic>
      <p:sp>
        <p:nvSpPr>
          <p:cNvPr id="9" name="Handmatige invoer 8">
            <a:extLst>
              <a:ext uri="{FF2B5EF4-FFF2-40B4-BE49-F238E27FC236}">
                <a16:creationId xmlns:a16="http://schemas.microsoft.com/office/drawing/2014/main" id="{E07CED46-D04C-CB4F-8E60-2E31F35BA7B2}"/>
              </a:ext>
            </a:extLst>
          </p:cNvPr>
          <p:cNvSpPr/>
          <p:nvPr/>
        </p:nvSpPr>
        <p:spPr>
          <a:xfrm>
            <a:off x="428" y="2149914"/>
            <a:ext cx="12206768" cy="47080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D512D297-716B-3646-B4FA-E81B5D2A2924}"/>
              </a:ext>
            </a:extLst>
          </p:cNvPr>
          <p:cNvSpPr txBox="1">
            <a:spLocks/>
          </p:cNvSpPr>
          <p:nvPr/>
        </p:nvSpPr>
        <p:spPr>
          <a:xfrm>
            <a:off x="643390" y="511862"/>
            <a:ext cx="3320636" cy="1247854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Download de app GGDREISTMEE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D1DEAD3F-1B09-F248-9E01-10F0B2036E55}"/>
              </a:ext>
            </a:extLst>
          </p:cNvPr>
          <p:cNvGrpSpPr/>
          <p:nvPr/>
        </p:nvGrpSpPr>
        <p:grpSpPr>
          <a:xfrm>
            <a:off x="10781846" y="88109"/>
            <a:ext cx="1169605" cy="1244471"/>
            <a:chOff x="1225096" y="6408178"/>
            <a:chExt cx="3968115" cy="4222115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E77113D1-E61B-244F-B86A-9E144009FDAA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181444EB-068B-3445-B7B2-48DE184555D3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BD531300-8146-6E48-B50E-6FDC36360DA0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5B6800A9-E8AF-C943-BB46-366A9DB85A1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4" name="object 7">
              <a:extLst>
                <a:ext uri="{FF2B5EF4-FFF2-40B4-BE49-F238E27FC236}">
                  <a16:creationId xmlns:a16="http://schemas.microsoft.com/office/drawing/2014/main" id="{857DFD53-E147-3C41-ABFC-D67263660358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F44857C8-AA4F-B74F-A6FD-1E83A00DB0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sp>
        <p:nvSpPr>
          <p:cNvPr id="26" name="object 18">
            <a:extLst>
              <a:ext uri="{FF2B5EF4-FFF2-40B4-BE49-F238E27FC236}">
                <a16:creationId xmlns:a16="http://schemas.microsoft.com/office/drawing/2014/main" id="{411F582B-CB5C-0846-AF09-E0FED8B71584}"/>
              </a:ext>
            </a:extLst>
          </p:cNvPr>
          <p:cNvSpPr txBox="1"/>
          <p:nvPr/>
        </p:nvSpPr>
        <p:spPr>
          <a:xfrm>
            <a:off x="465564" y="2786419"/>
            <a:ext cx="5630435" cy="294384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Werkt ook zonder </a:t>
            </a:r>
            <a:r>
              <a:rPr lang="nl-NL" sz="4002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WiFi</a:t>
            </a: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DEET-reminder.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Al jouw vaccinaties in de app.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Info Min. Buitenlandse Zaken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2B38C2E-3E31-433C-A5CD-CED37F011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881" y="286873"/>
            <a:ext cx="4194480" cy="55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A76B6-A1DA-00F0-32E0-CFC5B6070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FE7AAA9-8DC3-8EA0-0A3E-E5ADFE7AC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-193210"/>
            <a:ext cx="12206768" cy="6857519"/>
          </a:xfrm>
          <a:prstGeom prst="rect">
            <a:avLst/>
          </a:prstGeom>
        </p:spPr>
      </p:pic>
      <p:sp>
        <p:nvSpPr>
          <p:cNvPr id="9" name="Handmatige invoer 8">
            <a:extLst>
              <a:ext uri="{FF2B5EF4-FFF2-40B4-BE49-F238E27FC236}">
                <a16:creationId xmlns:a16="http://schemas.microsoft.com/office/drawing/2014/main" id="{31515B73-C426-746D-AD11-3DC685609219}"/>
              </a:ext>
            </a:extLst>
          </p:cNvPr>
          <p:cNvSpPr/>
          <p:nvPr/>
        </p:nvSpPr>
        <p:spPr>
          <a:xfrm>
            <a:off x="428" y="5271714"/>
            <a:ext cx="12206768" cy="158628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C0D83170-53E3-A5E1-47C7-A0EC43DF9FF2}"/>
              </a:ext>
            </a:extLst>
          </p:cNvPr>
          <p:cNvSpPr txBox="1">
            <a:spLocks/>
          </p:cNvSpPr>
          <p:nvPr/>
        </p:nvSpPr>
        <p:spPr>
          <a:xfrm>
            <a:off x="689480" y="595164"/>
            <a:ext cx="5923175" cy="1349805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 algn="ctr">
              <a:lnSpc>
                <a:spcPts val="4560"/>
              </a:lnSpc>
              <a:spcBef>
                <a:spcPts val="531"/>
              </a:spcBef>
            </a:pPr>
            <a:r>
              <a:rPr lang="nl-NL" sz="6000" b="1" kern="0" spc="-33" dirty="0">
                <a:solidFill>
                  <a:srgbClr val="CB3284"/>
                </a:solidFill>
                <a:latin typeface="Trade Gothic Next Cond" panose="020B0506040303020004" pitchFamily="34" charset="0"/>
              </a:rPr>
              <a:t>Geef je kauwgom vast</a:t>
            </a:r>
          </a:p>
          <a:p>
            <a:pPr marL="7701" marR="3081" algn="ctr">
              <a:lnSpc>
                <a:spcPts val="4560"/>
              </a:lnSpc>
              <a:spcBef>
                <a:spcPts val="531"/>
              </a:spcBef>
            </a:pPr>
            <a:r>
              <a:rPr lang="nl-NL" sz="6000" b="1" kern="0" spc="-33" dirty="0">
                <a:solidFill>
                  <a:srgbClr val="CB3284"/>
                </a:solidFill>
                <a:latin typeface="Trade Gothic Next Cond" panose="020B0506040303020004" pitchFamily="34" charset="0"/>
              </a:rPr>
              <a:t>vakantie!</a:t>
            </a:r>
            <a:endParaRPr lang="nl-NL" sz="6000" b="1" kern="0" spc="-3" dirty="0">
              <a:solidFill>
                <a:srgbClr val="CB328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4405BDB1-9328-A88B-A557-E243292408CA}"/>
              </a:ext>
            </a:extLst>
          </p:cNvPr>
          <p:cNvSpPr txBox="1"/>
          <p:nvPr/>
        </p:nvSpPr>
        <p:spPr>
          <a:xfrm>
            <a:off x="870857" y="2411479"/>
            <a:ext cx="5757765" cy="3996697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Als wij vaccineren mag jij geen kauwgom in je mond hebben. Je kunt je daarin verslikken.</a:t>
            </a:r>
          </a:p>
          <a:p>
            <a:endParaRPr lang="nl-NL" sz="3200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r>
              <a:rPr lang="nl-NL" sz="32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Gooi je kauwgom weg voordat je de spreekkamer in komt. </a:t>
            </a:r>
          </a:p>
          <a:p>
            <a:endParaRPr lang="nl-NL" sz="3200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r>
              <a:rPr lang="nl-NL" sz="32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Bedankt!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352297-42E3-773A-76A9-069DD0BD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93" t="17616" r="5258"/>
          <a:stretch>
            <a:fillRect/>
          </a:stretch>
        </p:blipFill>
        <p:spPr>
          <a:xfrm>
            <a:off x="6883774" y="415060"/>
            <a:ext cx="4094206" cy="564989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15DB54F-9CB2-9ADD-C215-C77B473697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grpSp>
        <p:nvGrpSpPr>
          <p:cNvPr id="19" name="object 2">
            <a:extLst>
              <a:ext uri="{FF2B5EF4-FFF2-40B4-BE49-F238E27FC236}">
                <a16:creationId xmlns:a16="http://schemas.microsoft.com/office/drawing/2014/main" id="{8288332A-BABF-9B51-B067-51B18AD4F514}"/>
              </a:ext>
            </a:extLst>
          </p:cNvPr>
          <p:cNvGrpSpPr/>
          <p:nvPr/>
        </p:nvGrpSpPr>
        <p:grpSpPr>
          <a:xfrm>
            <a:off x="10781846" y="88109"/>
            <a:ext cx="1169605" cy="1244471"/>
            <a:chOff x="1225096" y="6408178"/>
            <a:chExt cx="3968115" cy="4222115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F93041D3-C19F-A817-63E7-F46D108B644E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53BBA025-91FA-BC96-EC9F-62FAA5F72270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75B507B3-2534-A4A4-FD2E-689A717D550C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75615BAF-FD76-5ADA-E0F8-1B1771145EC8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4" name="object 7">
              <a:extLst>
                <a:ext uri="{FF2B5EF4-FFF2-40B4-BE49-F238E27FC236}">
                  <a16:creationId xmlns:a16="http://schemas.microsoft.com/office/drawing/2014/main" id="{CE052C77-541F-9921-AEE4-FE1974661C0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2C97CCB-6C9F-764E-BF23-DD2450DB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5467034"/>
            <a:ext cx="12191144" cy="1403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334D6F9-7A2F-C545-93D1-C7752E321E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418" y="5488912"/>
            <a:ext cx="2010422" cy="95982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97750FD-6C93-364B-9027-4EFB4228CF8D}"/>
              </a:ext>
            </a:extLst>
          </p:cNvPr>
          <p:cNvSpPr txBox="1"/>
          <p:nvPr/>
        </p:nvSpPr>
        <p:spPr>
          <a:xfrm>
            <a:off x="920645" y="534517"/>
            <a:ext cx="9858054" cy="1077664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6883" b="1" spc="6" dirty="0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60+ EN REIZEN</a:t>
            </a:r>
            <a:endParaRPr sz="6883" b="1" dirty="0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1CF958F-8A88-B346-8028-D114AA030784}"/>
              </a:ext>
            </a:extLst>
          </p:cNvPr>
          <p:cNvSpPr txBox="1"/>
          <p:nvPr/>
        </p:nvSpPr>
        <p:spPr>
          <a:xfrm>
            <a:off x="635160" y="5602487"/>
            <a:ext cx="9858054" cy="961030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4851" b="1" spc="6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www.vitaalopreis.nl</a:t>
            </a:r>
            <a:endParaRPr sz="4851" b="1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8" name="Afbeelding 7" descr="Afbeelding met speelgoed&#10;&#10;Automatisch gegenereerde beschrijving">
            <a:extLst>
              <a:ext uri="{FF2B5EF4-FFF2-40B4-BE49-F238E27FC236}">
                <a16:creationId xmlns:a16="http://schemas.microsoft.com/office/drawing/2014/main" id="{8BBBB01B-30D0-91B5-B0FA-1A8EAA08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54" y="1073349"/>
            <a:ext cx="12192000" cy="53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0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" y="49981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MUGGENWERING IS BELANGRIJK</a:t>
            </a:r>
            <a:endParaRPr lang="nl-NL" sz="4002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004437" y="1695469"/>
            <a:ext cx="6866568" cy="4457720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Muggen kunnen ziekten overbrengen: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Gele koorts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Malaria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Dengue (knokkelkoorts)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Zika</a:t>
            </a:r>
            <a:endParaRPr lang="nl-NL" sz="4002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Chikungunya</a:t>
            </a:r>
            <a:endParaRPr lang="nl-NL" sz="4002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096" y="182330"/>
            <a:ext cx="1138909" cy="12436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96AEDC4-A5A9-4077-A0AC-A2BC6CFDD8E4}"/>
              </a:ext>
            </a:extLst>
          </p:cNvPr>
          <p:cNvSpPr txBox="1"/>
          <p:nvPr/>
        </p:nvSpPr>
        <p:spPr>
          <a:xfrm>
            <a:off x="646615" y="5866816"/>
            <a:ext cx="6620402" cy="93512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GGDReisvaccinaties.nl/muggen</a:t>
            </a:r>
            <a:endParaRPr lang="nl-NL" sz="3275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189A661-9799-4879-A199-90325B6B14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5" y="1964971"/>
            <a:ext cx="4457720" cy="44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428" y="0"/>
            <a:ext cx="12191572" cy="64820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BESCHERMING INSECTENBETEN</a:t>
            </a:r>
            <a:endParaRPr lang="nl-NL" sz="4002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289475" y="1732473"/>
            <a:ext cx="6263431" cy="4665598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Draag luchtige, bedekkende kleding.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Smeer de onbedekte huid in met een muggenmiddel met DEET.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Slaap onder een klamboe, zeker in malaria gebied. 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chemeClr val="bg1"/>
              </a:solidFill>
              <a:latin typeface="Trade Gothic Next Cond" panose="020B0506040303020004" pitchFamily="34" charset="0"/>
            </a:endParaRP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83226" y="459929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C239741-9882-4264-9A44-C74D0892C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1" y="2161955"/>
            <a:ext cx="4236116" cy="423611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81A97553-907F-45AB-179C-3282251E3AF9}"/>
              </a:ext>
            </a:extLst>
          </p:cNvPr>
          <p:cNvSpPr txBox="1"/>
          <p:nvPr/>
        </p:nvSpPr>
        <p:spPr>
          <a:xfrm>
            <a:off x="646615" y="5866816"/>
            <a:ext cx="6620402" cy="93512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GGDReisvaccinaties.nl/muggen</a:t>
            </a:r>
            <a:endParaRPr lang="nl-NL" sz="3275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" y="49981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3268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MALARIA</a:t>
            </a:r>
            <a:endParaRPr lang="nl-NL" sz="4002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764439" y="1702521"/>
            <a:ext cx="5922701" cy="4049725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In veel landen in de tropen komt de malariamug voor.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Voor bepaalde landen adviseren wij malaria tabletten.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Vraag je GGD om advies.</a:t>
            </a: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45" y="239587"/>
            <a:ext cx="1138909" cy="1243637"/>
          </a:xfrm>
          <a:prstGeom prst="rect">
            <a:avLst/>
          </a:prstGeom>
        </p:spPr>
      </p:pic>
      <p:pic>
        <p:nvPicPr>
          <p:cNvPr id="12" name="Picture 2" descr="Vrouwelijke, Mosquito, Malaria, Kever, Insect, Pest">
            <a:extLst>
              <a:ext uri="{FF2B5EF4-FFF2-40B4-BE49-F238E27FC236}">
                <a16:creationId xmlns:a16="http://schemas.microsoft.com/office/drawing/2014/main" id="{699F8710-F717-4E8A-BA5D-7679D1D1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5" y="2628899"/>
            <a:ext cx="4432871" cy="269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4CBC89DC-4AC6-8FC4-7A35-4F8A62FE86F2}"/>
              </a:ext>
            </a:extLst>
          </p:cNvPr>
          <p:cNvSpPr txBox="1"/>
          <p:nvPr/>
        </p:nvSpPr>
        <p:spPr>
          <a:xfrm>
            <a:off x="568461" y="5872893"/>
            <a:ext cx="6620402" cy="93512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 dirty="0">
                <a:solidFill>
                  <a:srgbClr val="19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GGDReisvaccinaties.nl/muggen</a:t>
            </a:r>
            <a:endParaRPr lang="nl-NL" sz="3275" b="1" dirty="0">
              <a:solidFill>
                <a:srgbClr val="192C54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B924BB-0866-0F43-A8E3-CA53633DC0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5CD3275-ADAA-624B-91D4-96049A88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5988113"/>
            <a:ext cx="12191144" cy="86988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4D4ADA-CAA7-9846-B0EA-838C6BB53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418" y="5488912"/>
            <a:ext cx="2010422" cy="95982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53D88BC5-827E-C849-8F55-3A08546C6A29}"/>
              </a:ext>
            </a:extLst>
          </p:cNvPr>
          <p:cNvSpPr txBox="1"/>
          <p:nvPr/>
        </p:nvSpPr>
        <p:spPr>
          <a:xfrm>
            <a:off x="627682" y="745821"/>
            <a:ext cx="9858054" cy="1077664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6883" b="1" spc="6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BACKPACKEN OF OP STAGE</a:t>
            </a:r>
            <a:endParaRPr sz="6883" b="1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2CBA653-F921-467F-9DE6-DF4C0DBECD7F}"/>
              </a:ext>
            </a:extLst>
          </p:cNvPr>
          <p:cNvSpPr txBox="1"/>
          <p:nvPr/>
        </p:nvSpPr>
        <p:spPr>
          <a:xfrm>
            <a:off x="306530" y="6156344"/>
            <a:ext cx="6159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rade Gothic Next Cond" panose="020B0506040303020004" pitchFamily="34" charset="0"/>
              </a:rPr>
              <a:t>www.ikgabackpacken.nl</a:t>
            </a:r>
          </a:p>
        </p:txBody>
      </p:sp>
    </p:spTree>
    <p:extLst>
      <p:ext uri="{BB962C8B-B14F-4D97-AF65-F5344CB8AC3E}">
        <p14:creationId xmlns:p14="http://schemas.microsoft.com/office/powerpoint/2010/main" val="38302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geel&#10;&#10;Automatisch gegenereerde beschrijving">
            <a:extLst>
              <a:ext uri="{FF2B5EF4-FFF2-40B4-BE49-F238E27FC236}">
                <a16:creationId xmlns:a16="http://schemas.microsoft.com/office/drawing/2014/main" id="{7DE7CA88-122A-4344-93A6-4B3842D86A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1E82308E-A3D4-414E-8226-0676D09276FA}"/>
              </a:ext>
            </a:extLst>
          </p:cNvPr>
          <p:cNvSpPr/>
          <p:nvPr/>
        </p:nvSpPr>
        <p:spPr>
          <a:xfrm flipH="1">
            <a:off x="428" y="2149914"/>
            <a:ext cx="12206768" cy="47080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2622210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FFB800"/>
                </a:solidFill>
                <a:latin typeface="Trade Gothic Next Cond" panose="020B0506040303020004" pitchFamily="34" charset="0"/>
              </a:rPr>
              <a:t>BACKPACKEN OF OP STAGE?</a:t>
            </a:r>
            <a:endParaRPr lang="nl-NL" sz="4124" b="1" kern="0" spc="-3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627681" y="3445027"/>
            <a:ext cx="11258698" cy="294384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Verdiep je in de gebruiken van het land.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Zorg voor een goede reis-  en ziektekostenverzekering.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Ga nog even langs de tandarts.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Controleer of je een visum nodig hebt.  </a:t>
            </a:r>
            <a:endParaRPr lang="nl-NL" sz="3184" dirty="0">
              <a:solidFill>
                <a:schemeClr val="bg1"/>
              </a:solidFill>
              <a:latin typeface="Trade Gothic Next Cond" panose="020B0506040303020004" pitchFamily="34" charset="0"/>
            </a:endParaRP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2240776" y="315596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46A7012-681B-FC4D-8F46-CDE146F58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04" y="-87711"/>
            <a:ext cx="12191144" cy="6857519"/>
          </a:xfrm>
          <a:prstGeom prst="rect">
            <a:avLst/>
          </a:prstGeom>
        </p:spPr>
      </p:pic>
      <p:sp>
        <p:nvSpPr>
          <p:cNvPr id="18" name="Handmatige invoer 8">
            <a:extLst>
              <a:ext uri="{FF2B5EF4-FFF2-40B4-BE49-F238E27FC236}">
                <a16:creationId xmlns:a16="http://schemas.microsoft.com/office/drawing/2014/main" id="{A5EB2633-4B61-E549-8869-958173C1D16D}"/>
              </a:ext>
            </a:extLst>
          </p:cNvPr>
          <p:cNvSpPr/>
          <p:nvPr/>
        </p:nvSpPr>
        <p:spPr>
          <a:xfrm rot="10800000">
            <a:off x="-50982" y="-102846"/>
            <a:ext cx="12242981" cy="251418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6" y="1622"/>
                </a:moveTo>
                <a:lnTo>
                  <a:pt x="10000" y="0"/>
                </a:lnTo>
                <a:cubicBezTo>
                  <a:pt x="10004" y="3508"/>
                  <a:pt x="9990" y="6492"/>
                  <a:pt x="9994" y="10000"/>
                </a:cubicBezTo>
                <a:lnTo>
                  <a:pt x="0" y="10000"/>
                </a:lnTo>
                <a:cubicBezTo>
                  <a:pt x="2" y="7207"/>
                  <a:pt x="4" y="4415"/>
                  <a:pt x="6" y="1622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D512D297-716B-3646-B4FA-E81B5D2A2924}"/>
              </a:ext>
            </a:extLst>
          </p:cNvPr>
          <p:cNvSpPr txBox="1">
            <a:spLocks/>
          </p:cNvSpPr>
          <p:nvPr/>
        </p:nvSpPr>
        <p:spPr>
          <a:xfrm>
            <a:off x="627682" y="825275"/>
            <a:ext cx="8471822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BACKPACKEN OF OP STAGE?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30" name="object 18">
            <a:extLst>
              <a:ext uri="{FF2B5EF4-FFF2-40B4-BE49-F238E27FC236}">
                <a16:creationId xmlns:a16="http://schemas.microsoft.com/office/drawing/2014/main" id="{80E702AC-96A3-4841-B6E2-324B66ACC996}"/>
              </a:ext>
            </a:extLst>
          </p:cNvPr>
          <p:cNvSpPr txBox="1"/>
          <p:nvPr/>
        </p:nvSpPr>
        <p:spPr>
          <a:xfrm>
            <a:off x="6251667" y="2211918"/>
            <a:ext cx="5457758" cy="424253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3275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Vraag 7 maanden voor je reis advies over vaccinaties en anders zo snel mogelijk. Het heeft altijd nog zin om een afspraak te maken. </a:t>
            </a:r>
          </a:p>
          <a:p>
            <a:pPr>
              <a:spcAft>
                <a:spcPts val="1092"/>
              </a:spcAft>
            </a:pPr>
            <a:endParaRPr lang="nl-NL" sz="606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>
              <a:spcAft>
                <a:spcPts val="1092"/>
              </a:spcAft>
            </a:pPr>
            <a:r>
              <a:rPr lang="nl-NL" sz="3275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Download </a:t>
            </a:r>
            <a:r>
              <a:rPr lang="nl-NL" sz="3275" u="sng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deze 2 apps</a:t>
            </a:r>
            <a:r>
              <a:rPr lang="nl-NL" sz="3275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:</a:t>
            </a:r>
          </a:p>
          <a:p>
            <a:pPr marL="693115" lvl="1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275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‘</a:t>
            </a:r>
            <a:r>
              <a:rPr lang="nl-NL" sz="3275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GGDreistmee</a:t>
            </a:r>
            <a:r>
              <a:rPr lang="nl-NL" sz="3275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’</a:t>
            </a:r>
          </a:p>
          <a:p>
            <a:pPr marL="693115" lvl="1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275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‘</a:t>
            </a:r>
            <a:r>
              <a:rPr lang="nl-NL" sz="3275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Reisapp</a:t>
            </a:r>
            <a:r>
              <a:rPr lang="nl-NL" sz="3275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’ van BuZa/Douane</a:t>
            </a:r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69C60D08-0A52-B64B-B914-A06DA4205B76}"/>
              </a:ext>
            </a:extLst>
          </p:cNvPr>
          <p:cNvGrpSpPr/>
          <p:nvPr/>
        </p:nvGrpSpPr>
        <p:grpSpPr>
          <a:xfrm>
            <a:off x="10555194" y="238753"/>
            <a:ext cx="1169605" cy="1244471"/>
            <a:chOff x="1225096" y="6408178"/>
            <a:chExt cx="3968115" cy="422211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1103B883-8E7F-2445-9C1A-A804465A1526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C87D68B8-4987-4442-98F7-CCA857838AF3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D3655541-2669-FA4D-BE67-74F7EF713D60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8A370E1-B98D-C74B-9A03-326A920D71FA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0B94A421-61F5-654F-B7F8-1E166AB481EC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sp>
        <p:nvSpPr>
          <p:cNvPr id="17" name="Rechthoek 2">
            <a:extLst>
              <a:ext uri="{FF2B5EF4-FFF2-40B4-BE49-F238E27FC236}">
                <a16:creationId xmlns:a16="http://schemas.microsoft.com/office/drawing/2014/main" id="{618601CC-8048-734E-B061-2DBE2B4D93B4}"/>
              </a:ext>
            </a:extLst>
          </p:cNvPr>
          <p:cNvSpPr/>
          <p:nvPr/>
        </p:nvSpPr>
        <p:spPr>
          <a:xfrm>
            <a:off x="-54224" y="2199390"/>
            <a:ext cx="6102303" cy="4746530"/>
          </a:xfrm>
          <a:custGeom>
            <a:avLst/>
            <a:gdLst>
              <a:gd name="connsiteX0" fmla="*/ 0 w 10033228"/>
              <a:gd name="connsiteY0" fmla="*/ 0 h 7254174"/>
              <a:gd name="connsiteX1" fmla="*/ 10033228 w 10033228"/>
              <a:gd name="connsiteY1" fmla="*/ 0 h 7254174"/>
              <a:gd name="connsiteX2" fmla="*/ 10033228 w 10033228"/>
              <a:gd name="connsiteY2" fmla="*/ 7254174 h 7254174"/>
              <a:gd name="connsiteX3" fmla="*/ 0 w 10033228"/>
              <a:gd name="connsiteY3" fmla="*/ 7254174 h 7254174"/>
              <a:gd name="connsiteX4" fmla="*/ 0 w 10033228"/>
              <a:gd name="connsiteY4" fmla="*/ 0 h 7254174"/>
              <a:gd name="connsiteX0" fmla="*/ 0 w 10060524"/>
              <a:gd name="connsiteY0" fmla="*/ 0 h 7486186"/>
              <a:gd name="connsiteX1" fmla="*/ 10033228 w 10060524"/>
              <a:gd name="connsiteY1" fmla="*/ 0 h 7486186"/>
              <a:gd name="connsiteX2" fmla="*/ 10060524 w 10060524"/>
              <a:gd name="connsiteY2" fmla="*/ 7486186 h 7486186"/>
              <a:gd name="connsiteX3" fmla="*/ 0 w 10060524"/>
              <a:gd name="connsiteY3" fmla="*/ 7254174 h 7486186"/>
              <a:gd name="connsiteX4" fmla="*/ 0 w 10060524"/>
              <a:gd name="connsiteY4" fmla="*/ 0 h 7486186"/>
              <a:gd name="connsiteX0" fmla="*/ 0 w 10063150"/>
              <a:gd name="connsiteY0" fmla="*/ 341194 h 7827380"/>
              <a:gd name="connsiteX1" fmla="*/ 10060524 w 10063150"/>
              <a:gd name="connsiteY1" fmla="*/ 0 h 7827380"/>
              <a:gd name="connsiteX2" fmla="*/ 10060524 w 10063150"/>
              <a:gd name="connsiteY2" fmla="*/ 7827380 h 7827380"/>
              <a:gd name="connsiteX3" fmla="*/ 0 w 10063150"/>
              <a:gd name="connsiteY3" fmla="*/ 7595368 h 7827380"/>
              <a:gd name="connsiteX4" fmla="*/ 0 w 10063150"/>
              <a:gd name="connsiteY4" fmla="*/ 341194 h 782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150" h="7827380">
                <a:moveTo>
                  <a:pt x="0" y="341194"/>
                </a:moveTo>
                <a:lnTo>
                  <a:pt x="10060524" y="0"/>
                </a:lnTo>
                <a:cubicBezTo>
                  <a:pt x="10069623" y="2495395"/>
                  <a:pt x="10051425" y="5331985"/>
                  <a:pt x="10060524" y="7827380"/>
                </a:cubicBezTo>
                <a:lnTo>
                  <a:pt x="0" y="7595368"/>
                </a:lnTo>
                <a:lnTo>
                  <a:pt x="0" y="341194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F44857C8-AA4F-B74F-A6FD-1E83A00DB0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41" y="78249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-2390" y="0"/>
            <a:ext cx="12194390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RISICO OP SOA</a:t>
            </a:r>
            <a:endParaRPr lang="nl-NL" sz="4002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454111" y="2095570"/>
            <a:ext cx="6442206" cy="3134922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‘Single reizigers, die van tevoren niet van plan waren een seksueel contact aan te gaan, blijken dit tijdens de reis toch vaak wel te hebben’, zo blijkt uit onderzoek.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347113" y="28687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00464F3-E46C-4D64-8447-2FE34FA1B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3" y="1781482"/>
            <a:ext cx="4265914" cy="426591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6AD0A67-D371-4C5A-BEC5-9A3AE9D5A784}"/>
              </a:ext>
            </a:extLst>
          </p:cNvPr>
          <p:cNvSpPr txBox="1"/>
          <p:nvPr/>
        </p:nvSpPr>
        <p:spPr>
          <a:xfrm>
            <a:off x="306530" y="6156344"/>
            <a:ext cx="615901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rade Gothic Next Cond" panose="020B0506040303020004" pitchFamily="34" charset="0"/>
              </a:rPr>
              <a:t>www.</a:t>
            </a:r>
            <a:r>
              <a:rPr lang="nl-NL" sz="3250" b="1" dirty="0">
                <a:latin typeface="Trade Gothic Next Cond" panose="020B0506040303020004" pitchFamily="34" charset="0"/>
              </a:rPr>
              <a:t>ikgabackpacken</a:t>
            </a:r>
            <a:r>
              <a:rPr lang="nl-NL" sz="3200" b="1" dirty="0">
                <a:latin typeface="Trade Gothic Next Cond" panose="020B0506040303020004" pitchFamily="34" charset="0"/>
              </a:rPr>
              <a:t>.nl</a:t>
            </a:r>
          </a:p>
        </p:txBody>
      </p:sp>
    </p:spTree>
    <p:extLst>
      <p:ext uri="{BB962C8B-B14F-4D97-AF65-F5344CB8AC3E}">
        <p14:creationId xmlns:p14="http://schemas.microsoft.com/office/powerpoint/2010/main" val="32514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" y="49981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HOOGTEZIEKTE VOORKOMEN</a:t>
            </a:r>
            <a:endParaRPr lang="nl-NL" sz="4002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764437" y="1702519"/>
            <a:ext cx="6106568" cy="5717937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Stijg langzaam.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Neem de tijd om te wennen.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Drink voldoende (geen alcohol).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Hoofdpijn? Stijg niet verder!</a:t>
            </a:r>
          </a:p>
          <a:p>
            <a:pPr>
              <a:spcAft>
                <a:spcPts val="1092"/>
              </a:spcAft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Meer tips vind je in de</a:t>
            </a:r>
          </a:p>
          <a:p>
            <a:pPr>
              <a:spcAft>
                <a:spcPts val="1092"/>
              </a:spcAft>
            </a:pPr>
            <a:r>
              <a:rPr lang="nl-NL" sz="4000" i="1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       </a:t>
            </a:r>
            <a:r>
              <a:rPr lang="nl-NL" sz="4000" i="1" dirty="0" err="1">
                <a:solidFill>
                  <a:srgbClr val="0070C0"/>
                </a:solidFill>
                <a:latin typeface="Trade Gothic Next Cond" panose="020B0506040303020004" pitchFamily="34" charset="0"/>
              </a:rPr>
              <a:t>App‘GGDreistmee</a:t>
            </a:r>
            <a:r>
              <a:rPr lang="nl-NL" sz="4000" dirty="0">
                <a:solidFill>
                  <a:srgbClr val="0070C0"/>
                </a:solidFill>
                <a:latin typeface="Trade Gothic Next Cond" panose="020B0506040303020004" pitchFamily="34" charset="0"/>
              </a:rPr>
              <a:t>’</a:t>
            </a:r>
          </a:p>
          <a:p>
            <a:pPr>
              <a:spcAft>
                <a:spcPts val="1092"/>
              </a:spcAft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9302" y="345899"/>
            <a:ext cx="1138909" cy="12436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96AEDC4-A5A9-4077-A0AC-A2BC6CFDD8E4}"/>
              </a:ext>
            </a:extLst>
          </p:cNvPr>
          <p:cNvSpPr txBox="1"/>
          <p:nvPr/>
        </p:nvSpPr>
        <p:spPr>
          <a:xfrm>
            <a:off x="627681" y="5816412"/>
            <a:ext cx="5461901" cy="919801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50" b="1" spc="6" dirty="0">
                <a:solidFill>
                  <a:schemeClr val="bg1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www.ggdreisvaccinaties.nl</a:t>
            </a:r>
            <a:endParaRPr sz="3250" b="1" dirty="0">
              <a:solidFill>
                <a:schemeClr val="bg1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FC63E66-115A-40C6-92B2-B6348D63E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6" y="1589536"/>
            <a:ext cx="4283233" cy="428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6846" y="0"/>
            <a:ext cx="12191144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HYGIËNE TIJDENS DE REIS</a:t>
            </a:r>
            <a:endParaRPr lang="nl-NL" sz="4002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454111" y="2095570"/>
            <a:ext cx="4728995" cy="3573632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Was je handen altijd: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vóór het koken;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vóór het eten;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ná toiletbezoek.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chemeClr val="bg1"/>
              </a:solidFill>
              <a:latin typeface="Trade Gothic Next Cond" panose="020B0506040303020004" pitchFamily="34" charset="0"/>
            </a:endParaRP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490467" y="366967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59B4F97-95CE-4DCF-85BA-059F00A86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5" y="1823435"/>
            <a:ext cx="4072907" cy="40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" y="49981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VOORKOM DIARREE</a:t>
            </a:r>
            <a:endParaRPr lang="nl-NL" sz="4002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726338" y="2251850"/>
            <a:ext cx="5991816" cy="329150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Gebruik uitsluitend water uit flessen, ook bij tandenpoetsen.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Eet alleen gerechten die vers en goed verhit op tafel komen. </a:t>
            </a: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45" y="239587"/>
            <a:ext cx="1138909" cy="12436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96AEDC4-A5A9-4077-A0AC-A2BC6CFDD8E4}"/>
              </a:ext>
            </a:extLst>
          </p:cNvPr>
          <p:cNvSpPr txBox="1"/>
          <p:nvPr/>
        </p:nvSpPr>
        <p:spPr>
          <a:xfrm>
            <a:off x="646615" y="5866816"/>
            <a:ext cx="5461901" cy="919801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>
                <a:solidFill>
                  <a:schemeClr val="bg1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www.ggdreisvaccinaties.nl</a:t>
            </a:r>
            <a:endParaRPr sz="3275" b="1">
              <a:solidFill>
                <a:schemeClr val="bg1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12" name="Tijdelijke aanduiding voor inhoud 7">
            <a:extLst>
              <a:ext uri="{FF2B5EF4-FFF2-40B4-BE49-F238E27FC236}">
                <a16:creationId xmlns:a16="http://schemas.microsoft.com/office/drawing/2014/main" id="{6562696B-3224-40A0-8200-3A1275CB9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6" y="1566693"/>
            <a:ext cx="4502859" cy="45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" y="73328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-12964" y="6081284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VOORKOM UITDROGING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627683" y="1904147"/>
            <a:ext cx="10749563" cy="2801498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Neem O.R.S. mee.</a:t>
            </a:r>
            <a:endParaRPr lang="nl-NL" sz="4000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Door diarree en warmte raakt het lichaam veel vocht kwijt.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O.R.S. zorgt ervoor dat vocht weer wordt vastgehouden door het lichaam.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096" y="286873"/>
            <a:ext cx="1138909" cy="12436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8B74DAE-D912-4CF7-AF29-08C66C47A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57" y="3791706"/>
            <a:ext cx="2957296" cy="2957296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F3091EE8-8311-4D33-B260-ECDFD737C2AD}"/>
              </a:ext>
            </a:extLst>
          </p:cNvPr>
          <p:cNvSpPr txBox="1"/>
          <p:nvPr/>
        </p:nvSpPr>
        <p:spPr>
          <a:xfrm>
            <a:off x="646615" y="5866816"/>
            <a:ext cx="5461901" cy="93512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 dirty="0">
                <a:solidFill>
                  <a:srgbClr val="002060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www.vitaalopreis.nl</a:t>
            </a:r>
            <a:endParaRPr sz="3275" b="1" dirty="0">
              <a:solidFill>
                <a:srgbClr val="002060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6846" y="0"/>
            <a:ext cx="12191144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BEHANDELING VAN DIARREE</a:t>
            </a:r>
            <a:endParaRPr lang="nl-NL" sz="4002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488453" y="2400869"/>
            <a:ext cx="5844565" cy="329150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Voorkom uitdroging met O.R.S. (zout-suikeroplossing).</a:t>
            </a:r>
          </a:p>
          <a:p>
            <a:pPr marL="571500" indent="-571500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Met O.R.S. houdt je lichaam weer vocht vast. 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endParaRPr lang="nl-NL" sz="3184" dirty="0">
              <a:solidFill>
                <a:schemeClr val="bg1"/>
              </a:solidFill>
              <a:latin typeface="Trade Gothic Next Cond" panose="020B0506040303020004" pitchFamily="34" charset="0"/>
            </a:endParaRP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01400" y="28687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47337E4-92BB-40EF-8CA5-DB299BE9D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81" y="1818577"/>
            <a:ext cx="4209866" cy="420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39ADB4-9362-438E-8A33-04F1DB3FA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42831" r="6786" b="20583"/>
          <a:stretch/>
        </p:blipFill>
        <p:spPr>
          <a:xfrm>
            <a:off x="14886" y="-175204"/>
            <a:ext cx="12176686" cy="3323960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A1DCF394-6A59-C140-BA2D-88C6C3ACBD3C}"/>
              </a:ext>
            </a:extLst>
          </p:cNvPr>
          <p:cNvSpPr/>
          <p:nvPr/>
        </p:nvSpPr>
        <p:spPr>
          <a:xfrm flipH="1">
            <a:off x="428" y="2149914"/>
            <a:ext cx="12206768" cy="47080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2924190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VERKEER IN HET BUITENLAND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627683" y="3856592"/>
            <a:ext cx="9719431" cy="186021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Verkeersregels in het buitenland zijn anders!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Huur je een auto, scooter, quad of ander vervoermiddel? Zorg voor een goede verzekering ter plaatse.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596911" y="18026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4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46A7012-681B-FC4D-8F46-CDE146F58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13" y="-19973"/>
            <a:ext cx="12191144" cy="6857519"/>
          </a:xfrm>
          <a:prstGeom prst="rect">
            <a:avLst/>
          </a:prstGeom>
        </p:spPr>
      </p:pic>
      <p:sp>
        <p:nvSpPr>
          <p:cNvPr id="10" name="Handmatige invoer 8">
            <a:extLst>
              <a:ext uri="{FF2B5EF4-FFF2-40B4-BE49-F238E27FC236}">
                <a16:creationId xmlns:a16="http://schemas.microsoft.com/office/drawing/2014/main" id="{0183CE8E-9BC6-DB4B-9C34-C93C570E14E8}"/>
              </a:ext>
            </a:extLst>
          </p:cNvPr>
          <p:cNvSpPr/>
          <p:nvPr/>
        </p:nvSpPr>
        <p:spPr>
          <a:xfrm>
            <a:off x="-43116" y="2149914"/>
            <a:ext cx="12206768" cy="47080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D512D297-716B-3646-B4FA-E81B5D2A2924}"/>
              </a:ext>
            </a:extLst>
          </p:cNvPr>
          <p:cNvSpPr txBox="1">
            <a:spLocks/>
          </p:cNvSpPr>
          <p:nvPr/>
        </p:nvSpPr>
        <p:spPr>
          <a:xfrm>
            <a:off x="627682" y="825275"/>
            <a:ext cx="8471822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BIJWERKINGEN VACCINATIES</a:t>
            </a:r>
            <a:endParaRPr lang="nl-NL" sz="4124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F44857C8-AA4F-B74F-A6FD-1E83A00DB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195" y="6154958"/>
            <a:ext cx="1429736" cy="682588"/>
          </a:xfrm>
          <a:prstGeom prst="rect">
            <a:avLst/>
          </a:prstGeom>
        </p:spPr>
      </p:pic>
      <p:sp>
        <p:nvSpPr>
          <p:cNvPr id="30" name="object 18">
            <a:extLst>
              <a:ext uri="{FF2B5EF4-FFF2-40B4-BE49-F238E27FC236}">
                <a16:creationId xmlns:a16="http://schemas.microsoft.com/office/drawing/2014/main" id="{80E702AC-96A3-4841-B6E2-324B66ACC996}"/>
              </a:ext>
            </a:extLst>
          </p:cNvPr>
          <p:cNvSpPr txBox="1"/>
          <p:nvPr/>
        </p:nvSpPr>
        <p:spPr>
          <a:xfrm>
            <a:off x="4482084" y="2308256"/>
            <a:ext cx="7656847" cy="3989002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38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Een vaccinatie kan bijwerkingen geven zoals:</a:t>
            </a:r>
          </a:p>
          <a:p>
            <a:pPr marL="571500" indent="-571500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 roodheid, zwelling, pijn, koorts.</a:t>
            </a:r>
          </a:p>
          <a:p>
            <a:pPr>
              <a:spcAft>
                <a:spcPts val="1092"/>
              </a:spcAft>
            </a:pPr>
            <a:r>
              <a:rPr lang="nl-NL" sz="38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Ernstige klachten zoals een ontsteking of shock komen gelukkig zelden voor. </a:t>
            </a:r>
          </a:p>
          <a:p>
            <a:pPr algn="ctr">
              <a:spcAft>
                <a:spcPts val="1092"/>
              </a:spcAft>
            </a:pPr>
            <a:r>
              <a:rPr lang="nl-NL" sz="3800" dirty="0">
                <a:solidFill>
                  <a:srgbClr val="0070C0"/>
                </a:solidFill>
                <a:latin typeface="Trade Gothic Next Cond" panose="020B0506040303020004" pitchFamily="34" charset="0"/>
              </a:rPr>
              <a:t>Wil je een bijwerking melden? </a:t>
            </a:r>
            <a:r>
              <a:rPr lang="nl-NL" sz="3800" b="1" dirty="0">
                <a:solidFill>
                  <a:srgbClr val="0070C0"/>
                </a:solidFill>
                <a:latin typeface="Trade Gothic Next Cond" panose="020B0506040303020004" pitchFamily="34" charset="0"/>
              </a:rPr>
              <a:t>WWW.LAREB.NL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0A7B1B41-BB7F-9446-92D0-35FDF7365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096" y="290215"/>
            <a:ext cx="1138909" cy="124363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41D4CEF-2CF7-4A2B-A1C4-579701D0B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5" y="1823027"/>
            <a:ext cx="2968957" cy="43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F27E6A3D-C44B-4EC6-8594-0F68A4015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41716" r="-121" b="-2910"/>
          <a:stretch/>
        </p:blipFill>
        <p:spPr>
          <a:xfrm>
            <a:off x="0" y="-1942617"/>
            <a:ext cx="12206768" cy="4407974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B45D1FAE-C8A8-3A44-83C0-2EFB5A72D3E2}"/>
              </a:ext>
            </a:extLst>
          </p:cNvPr>
          <p:cNvSpPr/>
          <p:nvPr/>
        </p:nvSpPr>
        <p:spPr>
          <a:xfrm flipH="1">
            <a:off x="0" y="1914252"/>
            <a:ext cx="12206768" cy="50000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2372739" y="2597262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TARIEVEN REIZIGERSSPREEKUUR</a:t>
            </a:r>
            <a:endParaRPr lang="nl-NL" sz="4124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697516" y="3602789"/>
            <a:ext cx="10811736" cy="2001279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 tarievenlijst staat op www.GGDReisvaccinaties.nl</a:t>
            </a:r>
          </a:p>
          <a:p>
            <a:pPr>
              <a:spcAft>
                <a:spcPts val="1092"/>
              </a:spcAft>
            </a:pPr>
            <a:endParaRPr lang="nl-NL" sz="3600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  <a:p>
            <a:pPr>
              <a:spcAft>
                <a:spcPts val="1092"/>
              </a:spcAft>
            </a:pPr>
            <a:r>
              <a:rPr lang="nl-NL" sz="3600" b="1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Avondspreekuur</a:t>
            </a:r>
            <a:r>
              <a:rPr lang="nl-NL" sz="36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: na 17:00 uur geldt per persoon het avondtarief. 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627733" y="428611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18D88804-E292-0945-B71F-81FA21ED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37A67546-CC5A-0B48-B5A5-5816298C5ED2}"/>
              </a:ext>
            </a:extLst>
          </p:cNvPr>
          <p:cNvSpPr/>
          <p:nvPr/>
        </p:nvSpPr>
        <p:spPr>
          <a:xfrm rot="10800000">
            <a:off x="-15439" y="-135"/>
            <a:ext cx="12221307" cy="23579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0 w 10000"/>
              <a:gd name="connsiteY0" fmla="*/ 2616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616 h 10000"/>
              <a:gd name="connsiteX0" fmla="*/ 0 w 10006"/>
              <a:gd name="connsiteY0" fmla="*/ 2119 h 10000"/>
              <a:gd name="connsiteX1" fmla="*/ 10006 w 10006"/>
              <a:gd name="connsiteY1" fmla="*/ 0 h 10000"/>
              <a:gd name="connsiteX2" fmla="*/ 10000 w 10006"/>
              <a:gd name="connsiteY2" fmla="*/ 10000 h 10000"/>
              <a:gd name="connsiteX3" fmla="*/ 6 w 10006"/>
              <a:gd name="connsiteY3" fmla="*/ 10000 h 10000"/>
              <a:gd name="connsiteX4" fmla="*/ 0 w 10006"/>
              <a:gd name="connsiteY4" fmla="*/ 2119 h 10000"/>
              <a:gd name="connsiteX0" fmla="*/ 0 w 10006"/>
              <a:gd name="connsiteY0" fmla="*/ 1063 h 8944"/>
              <a:gd name="connsiteX1" fmla="*/ 10006 w 10006"/>
              <a:gd name="connsiteY1" fmla="*/ 0 h 8944"/>
              <a:gd name="connsiteX2" fmla="*/ 10000 w 10006"/>
              <a:gd name="connsiteY2" fmla="*/ 8944 h 8944"/>
              <a:gd name="connsiteX3" fmla="*/ 6 w 10006"/>
              <a:gd name="connsiteY3" fmla="*/ 8944 h 8944"/>
              <a:gd name="connsiteX4" fmla="*/ 0 w 10006"/>
              <a:gd name="connsiteY4" fmla="*/ 1063 h 8944"/>
              <a:gd name="connsiteX0" fmla="*/ 0 w 10000"/>
              <a:gd name="connsiteY0" fmla="*/ 1675 h 10486"/>
              <a:gd name="connsiteX1" fmla="*/ 10000 w 10000"/>
              <a:gd name="connsiteY1" fmla="*/ 0 h 10486"/>
              <a:gd name="connsiteX2" fmla="*/ 9994 w 10000"/>
              <a:gd name="connsiteY2" fmla="*/ 10486 h 10486"/>
              <a:gd name="connsiteX3" fmla="*/ 6 w 10000"/>
              <a:gd name="connsiteY3" fmla="*/ 10486 h 10486"/>
              <a:gd name="connsiteX4" fmla="*/ 0 w 10000"/>
              <a:gd name="connsiteY4" fmla="*/ 1675 h 10486"/>
              <a:gd name="connsiteX0" fmla="*/ 0 w 10013"/>
              <a:gd name="connsiteY0" fmla="*/ 1675 h 10486"/>
              <a:gd name="connsiteX1" fmla="*/ 10000 w 10013"/>
              <a:gd name="connsiteY1" fmla="*/ 0 h 10486"/>
              <a:gd name="connsiteX2" fmla="*/ 10013 w 10013"/>
              <a:gd name="connsiteY2" fmla="*/ 10451 h 10486"/>
              <a:gd name="connsiteX3" fmla="*/ 6 w 10013"/>
              <a:gd name="connsiteY3" fmla="*/ 10486 h 10486"/>
              <a:gd name="connsiteX4" fmla="*/ 0 w 10013"/>
              <a:gd name="connsiteY4" fmla="*/ 1675 h 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3" h="10486">
                <a:moveTo>
                  <a:pt x="0" y="1675"/>
                </a:moveTo>
                <a:lnTo>
                  <a:pt x="10000" y="0"/>
                </a:lnTo>
                <a:cubicBezTo>
                  <a:pt x="10004" y="3922"/>
                  <a:pt x="10009" y="6529"/>
                  <a:pt x="10013" y="10451"/>
                </a:cubicBezTo>
                <a:lnTo>
                  <a:pt x="6" y="10486"/>
                </a:lnTo>
                <a:cubicBezTo>
                  <a:pt x="8" y="7363"/>
                  <a:pt x="-2" y="4797"/>
                  <a:pt x="0" y="1675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92" dirty="0">
              <a:solidFill>
                <a:srgbClr val="FBDF6B"/>
              </a:solidFill>
            </a:endParaRP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716775" y="315594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37C47A2A-4CA5-4641-BF4A-087A90CA46AD}"/>
              </a:ext>
            </a:extLst>
          </p:cNvPr>
          <p:cNvSpPr txBox="1">
            <a:spLocks/>
          </p:cNvSpPr>
          <p:nvPr/>
        </p:nvSpPr>
        <p:spPr>
          <a:xfrm>
            <a:off x="627681" y="768974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KWALITEITSBORGING GGD</a:t>
            </a:r>
            <a:endParaRPr lang="nl-NL" sz="4124" b="1" kern="0" spc="-3" dirty="0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273DCAD-B4D9-456D-B006-57A3A61F67C3}"/>
              </a:ext>
            </a:extLst>
          </p:cNvPr>
          <p:cNvSpPr txBox="1"/>
          <p:nvPr/>
        </p:nvSpPr>
        <p:spPr>
          <a:xfrm>
            <a:off x="792283" y="2195656"/>
            <a:ext cx="10093571" cy="445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92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192C54"/>
                </a:solidFill>
                <a:effectLst/>
                <a:uLnTx/>
                <a:uFillTx/>
                <a:latin typeface="Trade Gothic Next Cond" panose="020B0506040303020004" pitchFamily="34" charset="0"/>
                <a:ea typeface="+mn-ea"/>
                <a:cs typeface="+mn-cs"/>
              </a:rPr>
              <a:t>De verpleegkundigen en artsen reizigersadvisering zijn geregistreerd bij: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92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192C54"/>
                </a:solidFill>
                <a:effectLst/>
                <a:uLnTx/>
                <a:uFillTx/>
                <a:latin typeface="Trade Gothic Next Cond" panose="020B0506040303020004" pitchFamily="34" charset="0"/>
                <a:ea typeface="+mn-ea"/>
                <a:cs typeface="+mn-cs"/>
              </a:rPr>
              <a:t>Landelijk Coördinatiecentrum Reizigersadvisering (LCR) en volgen jaarlijks hun verplichte bijscholing.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92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940" b="0" i="0" u="none" strike="noStrike" kern="1200" cap="none" spc="0" normalizeH="0" baseline="0" noProof="0" dirty="0">
                <a:ln>
                  <a:noFill/>
                </a:ln>
                <a:solidFill>
                  <a:srgbClr val="192C54"/>
                </a:solidFill>
                <a:effectLst/>
                <a:uLnTx/>
                <a:uFillTx/>
                <a:latin typeface="Trade Gothic Next Cond" panose="020B0506040303020004" pitchFamily="34" charset="0"/>
                <a:ea typeface="+mn-ea"/>
                <a:cs typeface="+mn-cs"/>
              </a:rPr>
              <a:t>www.LCR.nl</a:t>
            </a:r>
          </a:p>
        </p:txBody>
      </p:sp>
    </p:spTree>
    <p:extLst>
      <p:ext uri="{BB962C8B-B14F-4D97-AF65-F5344CB8AC3E}">
        <p14:creationId xmlns:p14="http://schemas.microsoft.com/office/powerpoint/2010/main" val="26709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0" y="0"/>
            <a:ext cx="12191144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FFB800"/>
                </a:solidFill>
                <a:latin typeface="Trade Gothic Next Cond" panose="020B0506040303020004" pitchFamily="34" charset="0"/>
              </a:rPr>
              <a:t>BETALEN MET PIN</a:t>
            </a:r>
            <a:endParaRPr lang="nl-NL" sz="4124" b="1" kern="0" spc="-3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627682" y="1583825"/>
            <a:ext cx="11128143" cy="2185945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Je kunt uitsluitend met pin betalen.</a:t>
            </a:r>
            <a:endParaRPr lang="nl-NL" sz="4000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Alleen ingeschreven debiteuren kunnen op rekening betalen. 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Vraag het na bij de receptie.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586220" y="28687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648ED63-2CA9-4359-8E1E-C57C8A698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1" y="4400712"/>
            <a:ext cx="3706931" cy="22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C8E6213-FC57-3C47-8BE3-31659BB7F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" y="-554"/>
            <a:ext cx="12191144" cy="685751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8AF43E-69E7-4C4E-BD8C-8C4111C6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" y="5790240"/>
            <a:ext cx="12191144" cy="10667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682F36-098D-3549-BAF2-D33BDFCC6A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722" y="5053345"/>
            <a:ext cx="2922561" cy="139529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34B7752-A097-4C49-9842-4A35415BC04A}"/>
              </a:ext>
            </a:extLst>
          </p:cNvPr>
          <p:cNvSpPr txBox="1"/>
          <p:nvPr/>
        </p:nvSpPr>
        <p:spPr>
          <a:xfrm>
            <a:off x="2004291" y="1474015"/>
            <a:ext cx="8700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002060"/>
                </a:solidFill>
                <a:latin typeface="Trade Gothic Next Cond" panose="020B0506040303020004" pitchFamily="34" charset="0"/>
              </a:rPr>
              <a:t>www.ggdreisvaccinaties.nl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6636FA5-BBB2-BBA7-8F1F-3A0D207F2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278" y="2926580"/>
            <a:ext cx="4749443" cy="1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46A7012-681B-FC4D-8F46-CDE146F58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0" name="Handmatige invoer 8">
            <a:extLst>
              <a:ext uri="{FF2B5EF4-FFF2-40B4-BE49-F238E27FC236}">
                <a16:creationId xmlns:a16="http://schemas.microsoft.com/office/drawing/2014/main" id="{0183CE8E-9BC6-DB4B-9C34-C93C570E14E8}"/>
              </a:ext>
            </a:extLst>
          </p:cNvPr>
          <p:cNvSpPr/>
          <p:nvPr/>
        </p:nvSpPr>
        <p:spPr>
          <a:xfrm>
            <a:off x="428" y="2149914"/>
            <a:ext cx="12206768" cy="47080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655">
                <a:moveTo>
                  <a:pt x="0" y="804"/>
                </a:moveTo>
                <a:lnTo>
                  <a:pt x="10000" y="0"/>
                </a:lnTo>
                <a:cubicBezTo>
                  <a:pt x="10004" y="3334"/>
                  <a:pt x="9996" y="7321"/>
                  <a:pt x="10000" y="10655"/>
                </a:cubicBezTo>
                <a:lnTo>
                  <a:pt x="0" y="10655"/>
                </a:lnTo>
                <a:lnTo>
                  <a:pt x="0" y="804"/>
                </a:lnTo>
                <a:close/>
              </a:path>
            </a:pathLst>
          </a:custGeom>
          <a:solidFill>
            <a:srgbClr val="FBD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D512D297-716B-3646-B4FA-E81B5D2A2924}"/>
              </a:ext>
            </a:extLst>
          </p:cNvPr>
          <p:cNvSpPr txBox="1">
            <a:spLocks/>
          </p:cNvSpPr>
          <p:nvPr/>
        </p:nvSpPr>
        <p:spPr>
          <a:xfrm>
            <a:off x="627682" y="825275"/>
            <a:ext cx="8471822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GA OP TIJD NAAR EEN ARTS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F44857C8-AA4F-B74F-A6FD-1E83A00DB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195" y="6154958"/>
            <a:ext cx="1429736" cy="682588"/>
          </a:xfrm>
          <a:prstGeom prst="rect">
            <a:avLst/>
          </a:prstGeom>
        </p:spPr>
      </p:pic>
      <p:sp>
        <p:nvSpPr>
          <p:cNvPr id="30" name="object 18">
            <a:extLst>
              <a:ext uri="{FF2B5EF4-FFF2-40B4-BE49-F238E27FC236}">
                <a16:creationId xmlns:a16="http://schemas.microsoft.com/office/drawing/2014/main" id="{80E702AC-96A3-4841-B6E2-324B66ACC996}"/>
              </a:ext>
            </a:extLst>
          </p:cNvPr>
          <p:cNvSpPr txBox="1"/>
          <p:nvPr/>
        </p:nvSpPr>
        <p:spPr>
          <a:xfrm>
            <a:off x="5326550" y="2557695"/>
            <a:ext cx="6901201" cy="3706874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38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De kans op complicaties bij infecties of uitdroging in de tropen is groter.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Heb je suikerziekte, hart- en </a:t>
            </a:r>
            <a:r>
              <a:rPr lang="nl-NL" sz="3800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vaat-ziekten</a:t>
            </a:r>
            <a:r>
              <a:rPr lang="nl-NL" sz="38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 of longproblemen en ben je ziek op reis?  Bel tijdig je </a:t>
            </a:r>
            <a:r>
              <a:rPr lang="nl-NL" sz="3800" dirty="0" err="1">
                <a:solidFill>
                  <a:srgbClr val="192C54"/>
                </a:solidFill>
                <a:latin typeface="Trade Gothic Next Cond" panose="020B0506040303020004" pitchFamily="34" charset="0"/>
              </a:rPr>
              <a:t>reis-verzekering</a:t>
            </a:r>
            <a:r>
              <a:rPr lang="nl-NL" sz="3800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 en bezoek een arts. 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0A7B1B41-BB7F-9446-92D0-35FDF7365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096" y="290215"/>
            <a:ext cx="1138909" cy="12436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25D4B79-1E38-4491-ABB1-212AA5E0C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2" y="2891730"/>
            <a:ext cx="3449004" cy="34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" y="49981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53F5E35F-4294-8E47-9F1C-9B73AAD9FCBB}"/>
              </a:ext>
            </a:extLst>
          </p:cNvPr>
          <p:cNvSpPr/>
          <p:nvPr/>
        </p:nvSpPr>
        <p:spPr>
          <a:xfrm rot="10800000" flipV="1">
            <a:off x="12504" y="6069552"/>
            <a:ext cx="12192022" cy="8495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6 w 10012"/>
              <a:gd name="connsiteY0" fmla="*/ 1542 h 11393"/>
              <a:gd name="connsiteX1" fmla="*/ 10012 w 10012"/>
              <a:gd name="connsiteY1" fmla="*/ 0 h 11393"/>
              <a:gd name="connsiteX2" fmla="*/ 10006 w 10012"/>
              <a:gd name="connsiteY2" fmla="*/ 11393 h 11393"/>
              <a:gd name="connsiteX3" fmla="*/ 0 w 10012"/>
              <a:gd name="connsiteY3" fmla="*/ 9504 h 11393"/>
              <a:gd name="connsiteX4" fmla="*/ 6 w 10012"/>
              <a:gd name="connsiteY4" fmla="*/ 1542 h 11393"/>
              <a:gd name="connsiteX0" fmla="*/ 6 w 10012"/>
              <a:gd name="connsiteY0" fmla="*/ 1542 h 9504"/>
              <a:gd name="connsiteX1" fmla="*/ 10012 w 10012"/>
              <a:gd name="connsiteY1" fmla="*/ 0 h 9504"/>
              <a:gd name="connsiteX2" fmla="*/ 9987 w 10012"/>
              <a:gd name="connsiteY2" fmla="*/ 8234 h 9504"/>
              <a:gd name="connsiteX3" fmla="*/ 0 w 10012"/>
              <a:gd name="connsiteY3" fmla="*/ 9504 h 9504"/>
              <a:gd name="connsiteX4" fmla="*/ 6 w 10012"/>
              <a:gd name="connsiteY4" fmla="*/ 1542 h 9504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75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10013"/>
              <a:gd name="connsiteY0" fmla="*/ 1622 h 10000"/>
              <a:gd name="connsiteX1" fmla="*/ 10000 w 10013"/>
              <a:gd name="connsiteY1" fmla="*/ 0 h 10000"/>
              <a:gd name="connsiteX2" fmla="*/ 10013 w 10013"/>
              <a:gd name="connsiteY2" fmla="*/ 10000 h 10000"/>
              <a:gd name="connsiteX3" fmla="*/ 0 w 10013"/>
              <a:gd name="connsiteY3" fmla="*/ 10000 h 10000"/>
              <a:gd name="connsiteX4" fmla="*/ 6 w 10013"/>
              <a:gd name="connsiteY4" fmla="*/ 1622 h 10000"/>
              <a:gd name="connsiteX0" fmla="*/ 6 w 10000"/>
              <a:gd name="connsiteY0" fmla="*/ 1622 h 10000"/>
              <a:gd name="connsiteX1" fmla="*/ 10000 w 10000"/>
              <a:gd name="connsiteY1" fmla="*/ 0 h 10000"/>
              <a:gd name="connsiteX2" fmla="*/ 9994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1622 h 10000"/>
              <a:gd name="connsiteX0" fmla="*/ 6 w 9995"/>
              <a:gd name="connsiteY0" fmla="*/ 6035 h 14413"/>
              <a:gd name="connsiteX1" fmla="*/ 9994 w 9995"/>
              <a:gd name="connsiteY1" fmla="*/ 0 h 14413"/>
              <a:gd name="connsiteX2" fmla="*/ 9994 w 9995"/>
              <a:gd name="connsiteY2" fmla="*/ 14413 h 14413"/>
              <a:gd name="connsiteX3" fmla="*/ 0 w 9995"/>
              <a:gd name="connsiteY3" fmla="*/ 14413 h 14413"/>
              <a:gd name="connsiteX4" fmla="*/ 6 w 9995"/>
              <a:gd name="connsiteY4" fmla="*/ 6035 h 14413"/>
              <a:gd name="connsiteX0" fmla="*/ 6 w 10000"/>
              <a:gd name="connsiteY0" fmla="*/ 4280 h 10093"/>
              <a:gd name="connsiteX1" fmla="*/ 9999 w 10000"/>
              <a:gd name="connsiteY1" fmla="*/ 0 h 10093"/>
              <a:gd name="connsiteX2" fmla="*/ 9999 w 10000"/>
              <a:gd name="connsiteY2" fmla="*/ 10093 h 10093"/>
              <a:gd name="connsiteX3" fmla="*/ 0 w 10000"/>
              <a:gd name="connsiteY3" fmla="*/ 10093 h 10093"/>
              <a:gd name="connsiteX4" fmla="*/ 6 w 10000"/>
              <a:gd name="connsiteY4" fmla="*/ 4280 h 1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93">
                <a:moveTo>
                  <a:pt x="6" y="4280"/>
                </a:moveTo>
                <a:lnTo>
                  <a:pt x="9999" y="0"/>
                </a:lnTo>
                <a:cubicBezTo>
                  <a:pt x="10003" y="2434"/>
                  <a:pt x="9995" y="7659"/>
                  <a:pt x="9999" y="10093"/>
                </a:cubicBezTo>
                <a:lnTo>
                  <a:pt x="0" y="10093"/>
                </a:lnTo>
                <a:cubicBezTo>
                  <a:pt x="2" y="8155"/>
                  <a:pt x="4" y="6218"/>
                  <a:pt x="6" y="4280"/>
                </a:cubicBezTo>
                <a:close/>
              </a:path>
            </a:pathLst>
          </a:cu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>
                <a:solidFill>
                  <a:srgbClr val="192C54"/>
                </a:solidFill>
                <a:latin typeface="Trade Gothic Next Cond" panose="020B0506040303020004" pitchFamily="34" charset="0"/>
              </a:rPr>
              <a:t>MEDICIJNEN MEE OP REIS</a:t>
            </a:r>
            <a:endParaRPr lang="nl-NL" sz="4124" b="1" kern="0" spc="-3">
              <a:solidFill>
                <a:srgbClr val="192C54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082563" y="2136473"/>
            <a:ext cx="6387427" cy="3277590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92"/>
              </a:spcAft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Gebruik je medicijnen en wil je een reis boeken? </a:t>
            </a:r>
          </a:p>
          <a:p>
            <a:pPr>
              <a:spcAft>
                <a:spcPts val="1092"/>
              </a:spcAft>
            </a:pPr>
            <a:r>
              <a:rPr lang="nl-NL" sz="4002" dirty="0">
                <a:solidFill>
                  <a:srgbClr val="192C54"/>
                </a:solidFill>
                <a:latin typeface="Trade Gothic Next Cond" panose="020B0506040303020004" pitchFamily="34" charset="0"/>
              </a:rPr>
              <a:t>Vraag dan eerst bij de GGD of je de aanbevolen / verplichte vaccinaties wel mag krijgen.</a:t>
            </a:r>
            <a:endParaRPr lang="nl-NL" sz="4002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007EA5-D34A-604B-A0A9-4B549599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096" y="253511"/>
            <a:ext cx="1138909" cy="12436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396AEDC4-A5A9-4077-A0AC-A2BC6CFDD8E4}"/>
              </a:ext>
            </a:extLst>
          </p:cNvPr>
          <p:cNvSpPr txBox="1"/>
          <p:nvPr/>
        </p:nvSpPr>
        <p:spPr>
          <a:xfrm>
            <a:off x="646615" y="5866816"/>
            <a:ext cx="5461901" cy="935126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75" b="1" spc="6" dirty="0">
                <a:solidFill>
                  <a:srgbClr val="002060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www.vitaalopreis.nl</a:t>
            </a:r>
            <a:endParaRPr sz="3275" b="1" dirty="0">
              <a:solidFill>
                <a:srgbClr val="002060"/>
              </a:solidFill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7" name="Afbeelding 6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D051EEDC-13FC-F523-385C-ECB8E900F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38" y="1555965"/>
            <a:ext cx="3157967" cy="45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-574" y="0"/>
            <a:ext cx="12191144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FFB800"/>
                </a:solidFill>
                <a:latin typeface="Trade Gothic Next Cond" panose="020B0506040303020004" pitchFamily="34" charset="0"/>
              </a:rPr>
              <a:t>MEDICIJNEN PASPOORT</a:t>
            </a:r>
            <a:endParaRPr lang="nl-NL" sz="4124" b="1" kern="0" spc="-3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627681" y="2407693"/>
            <a:ext cx="9996678" cy="2802780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Vraag bij je eigen apotheek een uitdraai van jouw medicatieoverzicht.</a:t>
            </a:r>
            <a:endParaRPr lang="nl-NL" sz="4002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Neem voldoende medicijnen mee voor de hele reis. 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Verdeel het over twee tassen.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624359" y="238753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4DE083F8-43BD-465F-934C-AF5B181BAFDC}"/>
              </a:ext>
            </a:extLst>
          </p:cNvPr>
          <p:cNvSpPr txBox="1"/>
          <p:nvPr/>
        </p:nvSpPr>
        <p:spPr>
          <a:xfrm>
            <a:off x="628563" y="5843587"/>
            <a:ext cx="9858054" cy="917813"/>
          </a:xfrm>
          <a:prstGeom prst="rect">
            <a:avLst/>
          </a:prstGeom>
        </p:spPr>
        <p:txBody>
          <a:bodyPr vert="horz" wrap="square" lIns="0" tIns="102042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7592"/>
              </a:lnSpc>
              <a:spcBef>
                <a:spcPts val="803"/>
              </a:spcBef>
            </a:pPr>
            <a:r>
              <a:rPr lang="nl-NL" sz="3250" b="1" spc="6" dirty="0">
                <a:solidFill>
                  <a:srgbClr val="1A2C54"/>
                </a:solidFill>
                <a:latin typeface="Trade Gothic Next Cond" panose="020B0506040303020004" pitchFamily="34" charset="0"/>
                <a:cs typeface="Trade Gothic Next Cond Hv" panose="020F0502020204030204" pitchFamily="34" charset="0"/>
              </a:rPr>
              <a:t>www.vitaalopreis.nl</a:t>
            </a:r>
            <a:endParaRPr sz="3250" b="1" dirty="0">
              <a:latin typeface="Trade Gothic Next Cond" panose="020B0506040303020004" pitchFamily="34" charset="0"/>
              <a:cs typeface="Trade Gothic Next Cond Hv" panose="020F0502020204030204" pitchFamily="34" charset="0"/>
            </a:endParaRPr>
          </a:p>
        </p:txBody>
      </p:sp>
      <p:pic>
        <p:nvPicPr>
          <p:cNvPr id="3" name="Afbeelding 2" descr="Afbeelding met kantoorartikelen, schrijfgerei, marker&#10;&#10;Automatisch gegenereerde beschrijving">
            <a:extLst>
              <a:ext uri="{FF2B5EF4-FFF2-40B4-BE49-F238E27FC236}">
                <a16:creationId xmlns:a16="http://schemas.microsoft.com/office/drawing/2014/main" id="{430EB5A3-8C8D-47B0-918F-E31186C960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41" y="562971"/>
            <a:ext cx="2057338" cy="14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andmatige invoer 8">
            <a:extLst>
              <a:ext uri="{FF2B5EF4-FFF2-40B4-BE49-F238E27FC236}">
                <a16:creationId xmlns:a16="http://schemas.microsoft.com/office/drawing/2014/main" id="{E2867D38-B48D-DC43-AA84-270CC69E70BA}"/>
              </a:ext>
            </a:extLst>
          </p:cNvPr>
          <p:cNvSpPr/>
          <p:nvPr/>
        </p:nvSpPr>
        <p:spPr>
          <a:xfrm rot="10800000" flipH="1">
            <a:off x="-574" y="0"/>
            <a:ext cx="12191144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D512D297-716B-3646-B4FA-E81B5D2A2924}"/>
              </a:ext>
            </a:extLst>
          </p:cNvPr>
          <p:cNvSpPr txBox="1">
            <a:spLocks/>
          </p:cNvSpPr>
          <p:nvPr/>
        </p:nvSpPr>
        <p:spPr>
          <a:xfrm>
            <a:off x="627682" y="825275"/>
            <a:ext cx="8471822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FFB800"/>
                </a:solidFill>
                <a:latin typeface="Trade Gothic Next Cond" panose="020B0506040303020004" pitchFamily="34" charset="0"/>
              </a:rPr>
              <a:t>VOORKOM TROMBOSE</a:t>
            </a:r>
            <a:endParaRPr lang="nl-NL" sz="4124" b="1" kern="0" spc="-3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F44857C8-AA4F-B74F-A6FD-1E83A00DB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sp>
        <p:nvSpPr>
          <p:cNvPr id="30" name="object 18">
            <a:extLst>
              <a:ext uri="{FF2B5EF4-FFF2-40B4-BE49-F238E27FC236}">
                <a16:creationId xmlns:a16="http://schemas.microsoft.com/office/drawing/2014/main" id="{80E702AC-96A3-4841-B6E2-324B66ACC996}"/>
              </a:ext>
            </a:extLst>
          </p:cNvPr>
          <p:cNvSpPr txBox="1"/>
          <p:nvPr/>
        </p:nvSpPr>
        <p:spPr>
          <a:xfrm>
            <a:off x="6094998" y="1483224"/>
            <a:ext cx="5971242" cy="4034528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Beweeg ieder uur de benen tijdens de vlucht, span de kuitspieren goed aan.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Drink voldoende (geen alcohol).</a:t>
            </a: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Draag losse kleding en ruim zittende schoenen.</a:t>
            </a:r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69C60D08-0A52-B64B-B914-A06DA4205B76}"/>
              </a:ext>
            </a:extLst>
          </p:cNvPr>
          <p:cNvGrpSpPr/>
          <p:nvPr/>
        </p:nvGrpSpPr>
        <p:grpSpPr>
          <a:xfrm>
            <a:off x="12240776" y="315596"/>
            <a:ext cx="1169605" cy="1244471"/>
            <a:chOff x="1225096" y="6408178"/>
            <a:chExt cx="3968115" cy="422211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1103B883-8E7F-2445-9C1A-A804465A1526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C87D68B8-4987-4442-98F7-CCA857838AF3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D3655541-2669-FA4D-BE67-74F7EF713D60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8A370E1-B98D-C74B-9A03-326A920D71FA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0B94A421-61F5-654F-B7F8-1E166AB481EC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3" name="Afbeelding 22" descr="Afbeelding met persoon, huisje, auto, scène&#10;&#10;Automatisch gegenereerde beschrijving">
            <a:extLst>
              <a:ext uri="{FF2B5EF4-FFF2-40B4-BE49-F238E27FC236}">
                <a16:creationId xmlns:a16="http://schemas.microsoft.com/office/drawing/2014/main" id="{066C2BD0-F6A7-473B-9DD2-8F7E7FBDE7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1134" r="724" b="-727"/>
          <a:stretch/>
        </p:blipFill>
        <p:spPr>
          <a:xfrm>
            <a:off x="627681" y="1719313"/>
            <a:ext cx="5402876" cy="40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E503C1E-EE08-E840-8F21-142445EE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" y="243"/>
            <a:ext cx="12191144" cy="6857519"/>
          </a:xfrm>
          <a:prstGeom prst="rect">
            <a:avLst/>
          </a:prstGeom>
        </p:spPr>
      </p:pic>
      <p:sp>
        <p:nvSpPr>
          <p:cNvPr id="13" name="Handmatige invoer 8">
            <a:extLst>
              <a:ext uri="{FF2B5EF4-FFF2-40B4-BE49-F238E27FC236}">
                <a16:creationId xmlns:a16="http://schemas.microsoft.com/office/drawing/2014/main" id="{EFD91EA0-007B-D249-8BC4-A8ACF9311F32}"/>
              </a:ext>
            </a:extLst>
          </p:cNvPr>
          <p:cNvSpPr/>
          <p:nvPr/>
        </p:nvSpPr>
        <p:spPr>
          <a:xfrm rot="10800000" flipH="1">
            <a:off x="-574" y="0"/>
            <a:ext cx="12191144" cy="637449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1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123 h 10000"/>
              <a:gd name="connsiteX0" fmla="*/ 0 w 10000"/>
              <a:gd name="connsiteY0" fmla="*/ 134 h 9011"/>
              <a:gd name="connsiteX1" fmla="*/ 9987 w 10000"/>
              <a:gd name="connsiteY1" fmla="*/ 0 h 9011"/>
              <a:gd name="connsiteX2" fmla="*/ 10000 w 10000"/>
              <a:gd name="connsiteY2" fmla="*/ 9011 h 9011"/>
              <a:gd name="connsiteX3" fmla="*/ 0 w 10000"/>
              <a:gd name="connsiteY3" fmla="*/ 9011 h 9011"/>
              <a:gd name="connsiteX4" fmla="*/ 0 w 10000"/>
              <a:gd name="connsiteY4" fmla="*/ 134 h 9011"/>
              <a:gd name="connsiteX0" fmla="*/ 0 w 10001"/>
              <a:gd name="connsiteY0" fmla="*/ 804 h 10655"/>
              <a:gd name="connsiteX1" fmla="*/ 10000 w 10001"/>
              <a:gd name="connsiteY1" fmla="*/ 0 h 10655"/>
              <a:gd name="connsiteX2" fmla="*/ 10000 w 10001"/>
              <a:gd name="connsiteY2" fmla="*/ 10655 h 10655"/>
              <a:gd name="connsiteX3" fmla="*/ 0 w 10001"/>
              <a:gd name="connsiteY3" fmla="*/ 10655 h 10655"/>
              <a:gd name="connsiteX4" fmla="*/ 0 w 10001"/>
              <a:gd name="connsiteY4" fmla="*/ 804 h 10655"/>
              <a:gd name="connsiteX0" fmla="*/ 0 w 10006"/>
              <a:gd name="connsiteY0" fmla="*/ 154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1542 h 11393"/>
              <a:gd name="connsiteX0" fmla="*/ 0 w 10006"/>
              <a:gd name="connsiteY0" fmla="*/ 732 h 11393"/>
              <a:gd name="connsiteX1" fmla="*/ 10006 w 10006"/>
              <a:gd name="connsiteY1" fmla="*/ 0 h 11393"/>
              <a:gd name="connsiteX2" fmla="*/ 10000 w 10006"/>
              <a:gd name="connsiteY2" fmla="*/ 11393 h 11393"/>
              <a:gd name="connsiteX3" fmla="*/ 0 w 10006"/>
              <a:gd name="connsiteY3" fmla="*/ 11393 h 11393"/>
              <a:gd name="connsiteX4" fmla="*/ 0 w 10006"/>
              <a:gd name="connsiteY4" fmla="*/ 732 h 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1393">
                <a:moveTo>
                  <a:pt x="0" y="732"/>
                </a:moveTo>
                <a:lnTo>
                  <a:pt x="10006" y="0"/>
                </a:lnTo>
                <a:cubicBezTo>
                  <a:pt x="10010" y="3334"/>
                  <a:pt x="9996" y="8059"/>
                  <a:pt x="10000" y="11393"/>
                </a:cubicBezTo>
                <a:lnTo>
                  <a:pt x="0" y="11393"/>
                </a:lnTo>
                <a:lnTo>
                  <a:pt x="0" y="732"/>
                </a:lnTo>
                <a:close/>
              </a:path>
            </a:pathLst>
          </a:custGeom>
          <a:solidFill>
            <a:srgbClr val="19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662">
              <a:solidFill>
                <a:srgbClr val="FBDF6B"/>
              </a:solidFill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F1B512E3-BC52-BF4A-9751-EBE3DCC5AE64}"/>
              </a:ext>
            </a:extLst>
          </p:cNvPr>
          <p:cNvSpPr txBox="1">
            <a:spLocks/>
          </p:cNvSpPr>
          <p:nvPr/>
        </p:nvSpPr>
        <p:spPr>
          <a:xfrm>
            <a:off x="627681" y="825275"/>
            <a:ext cx="9331286" cy="657949"/>
          </a:xfrm>
          <a:prstGeom prst="rect">
            <a:avLst/>
          </a:prstGeom>
        </p:spPr>
        <p:txBody>
          <a:bodyPr vert="horz" wrap="square" lIns="0" tIns="67386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ts val="4560"/>
              </a:lnSpc>
              <a:spcBef>
                <a:spcPts val="531"/>
              </a:spcBef>
            </a:pPr>
            <a:r>
              <a:rPr lang="nl-NL" sz="4124" b="1" kern="0" spc="-33" dirty="0">
                <a:solidFill>
                  <a:srgbClr val="FFB800"/>
                </a:solidFill>
                <a:latin typeface="Trade Gothic Next Cond" panose="020B0506040303020004" pitchFamily="34" charset="0"/>
              </a:rPr>
              <a:t>BETALEN MET PIN</a:t>
            </a:r>
            <a:endParaRPr lang="nl-NL" sz="4124" b="1" kern="0" spc="-3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CE7DFE2-2D57-AC40-B484-3CE926BC1A7B}"/>
              </a:ext>
            </a:extLst>
          </p:cNvPr>
          <p:cNvSpPr txBox="1"/>
          <p:nvPr/>
        </p:nvSpPr>
        <p:spPr>
          <a:xfrm>
            <a:off x="504864" y="1904147"/>
            <a:ext cx="11136067" cy="2186907"/>
          </a:xfrm>
          <a:prstGeom prst="rect">
            <a:avLst/>
          </a:prstGeom>
        </p:spPr>
        <p:txBody>
          <a:bodyPr vert="horz" wrap="square" lIns="0" tIns="56604" rIns="0" bIns="0" rtlCol="0">
            <a:spAutoFit/>
          </a:bodyPr>
          <a:lstStyle>
            <a:defPPr>
              <a:defRPr lang="en-US"/>
            </a:defPPr>
            <a:lvl1pPr marL="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277246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Je kunt uitsluitend met pin betalen.</a:t>
            </a:r>
            <a:endParaRPr lang="nl-NL" sz="4002" dirty="0">
              <a:solidFill>
                <a:srgbClr val="FFB800"/>
              </a:solidFill>
              <a:latin typeface="Trade Gothic Next Cond" panose="020B0506040303020004" pitchFamily="34" charset="0"/>
            </a:endParaRPr>
          </a:p>
          <a:p>
            <a:pPr marL="415869" indent="-415869">
              <a:spcAft>
                <a:spcPts val="1092"/>
              </a:spcAft>
              <a:buFont typeface="Arial" panose="020B0604020202020204" pitchFamily="34" charset="0"/>
              <a:buChar char="•"/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Alleen ingeschreven debiteuren kunnen op rekening betalen. </a:t>
            </a:r>
          </a:p>
          <a:p>
            <a:pPr>
              <a:spcAft>
                <a:spcPts val="1092"/>
              </a:spcAft>
            </a:pPr>
            <a:r>
              <a:rPr lang="nl-NL" sz="4002" dirty="0">
                <a:solidFill>
                  <a:schemeClr val="bg1"/>
                </a:solidFill>
                <a:latin typeface="Trade Gothic Next Cond" panose="020B0506040303020004" pitchFamily="34" charset="0"/>
              </a:rPr>
              <a:t>	 Vraag de mogelijkheden na bij de receptie.</a:t>
            </a:r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D1AB6D01-53E6-084B-9757-731CF057DA9F}"/>
              </a:ext>
            </a:extLst>
          </p:cNvPr>
          <p:cNvGrpSpPr/>
          <p:nvPr/>
        </p:nvGrpSpPr>
        <p:grpSpPr>
          <a:xfrm>
            <a:off x="10436664" y="373041"/>
            <a:ext cx="1169605" cy="1244471"/>
            <a:chOff x="1225096" y="6408178"/>
            <a:chExt cx="3968115" cy="422211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8F991B9C-CADC-1F45-9022-2B296E28C8B9}"/>
                </a:ext>
              </a:extLst>
            </p:cNvPr>
            <p:cNvSpPr/>
            <p:nvPr/>
          </p:nvSpPr>
          <p:spPr>
            <a:xfrm>
              <a:off x="1225096" y="6408180"/>
              <a:ext cx="3968115" cy="4010025"/>
            </a:xfrm>
            <a:custGeom>
              <a:avLst/>
              <a:gdLst/>
              <a:ahLst/>
              <a:cxnLst/>
              <a:rect l="l" t="t" r="r" b="b"/>
              <a:pathLst>
                <a:path w="3968115" h="4010025">
                  <a:moveTo>
                    <a:pt x="1983960" y="0"/>
                  </a:moveTo>
                  <a:lnTo>
                    <a:pt x="1935755" y="580"/>
                  </a:lnTo>
                  <a:lnTo>
                    <a:pt x="1887832" y="2312"/>
                  </a:lnTo>
                  <a:lnTo>
                    <a:pt x="1840204" y="5182"/>
                  </a:lnTo>
                  <a:lnTo>
                    <a:pt x="1792884" y="9178"/>
                  </a:lnTo>
                  <a:lnTo>
                    <a:pt x="1745886" y="14286"/>
                  </a:lnTo>
                  <a:lnTo>
                    <a:pt x="1699222" y="20493"/>
                  </a:lnTo>
                  <a:lnTo>
                    <a:pt x="1652905" y="27786"/>
                  </a:lnTo>
                  <a:lnTo>
                    <a:pt x="1606949" y="36153"/>
                  </a:lnTo>
                  <a:lnTo>
                    <a:pt x="1561365" y="45578"/>
                  </a:lnTo>
                  <a:lnTo>
                    <a:pt x="1516168" y="56051"/>
                  </a:lnTo>
                  <a:lnTo>
                    <a:pt x="1471370" y="67557"/>
                  </a:lnTo>
                  <a:lnTo>
                    <a:pt x="1426985" y="80083"/>
                  </a:lnTo>
                  <a:lnTo>
                    <a:pt x="1383024" y="93617"/>
                  </a:lnTo>
                  <a:lnTo>
                    <a:pt x="1339502" y="108145"/>
                  </a:lnTo>
                  <a:lnTo>
                    <a:pt x="1296431" y="123653"/>
                  </a:lnTo>
                  <a:lnTo>
                    <a:pt x="1253824" y="140130"/>
                  </a:lnTo>
                  <a:lnTo>
                    <a:pt x="1211694" y="157561"/>
                  </a:lnTo>
                  <a:lnTo>
                    <a:pt x="1170054" y="175934"/>
                  </a:lnTo>
                  <a:lnTo>
                    <a:pt x="1128917" y="195235"/>
                  </a:lnTo>
                  <a:lnTo>
                    <a:pt x="1088296" y="215452"/>
                  </a:lnTo>
                  <a:lnTo>
                    <a:pt x="1048205" y="236571"/>
                  </a:lnTo>
                  <a:lnTo>
                    <a:pt x="1008655" y="258579"/>
                  </a:lnTo>
                  <a:lnTo>
                    <a:pt x="969661" y="281462"/>
                  </a:lnTo>
                  <a:lnTo>
                    <a:pt x="931235" y="305209"/>
                  </a:lnTo>
                  <a:lnTo>
                    <a:pt x="893389" y="329805"/>
                  </a:lnTo>
                  <a:lnTo>
                    <a:pt x="856138" y="355238"/>
                  </a:lnTo>
                  <a:lnTo>
                    <a:pt x="819494" y="381494"/>
                  </a:lnTo>
                  <a:lnTo>
                    <a:pt x="783469" y="408561"/>
                  </a:lnTo>
                  <a:lnTo>
                    <a:pt x="748078" y="436425"/>
                  </a:lnTo>
                  <a:lnTo>
                    <a:pt x="713333" y="465072"/>
                  </a:lnTo>
                  <a:lnTo>
                    <a:pt x="679246" y="494491"/>
                  </a:lnTo>
                  <a:lnTo>
                    <a:pt x="645832" y="524667"/>
                  </a:lnTo>
                  <a:lnTo>
                    <a:pt x="613102" y="555588"/>
                  </a:lnTo>
                  <a:lnTo>
                    <a:pt x="581071" y="587241"/>
                  </a:lnTo>
                  <a:lnTo>
                    <a:pt x="549750" y="619612"/>
                  </a:lnTo>
                  <a:lnTo>
                    <a:pt x="519153" y="652688"/>
                  </a:lnTo>
                  <a:lnTo>
                    <a:pt x="489294" y="686456"/>
                  </a:lnTo>
                  <a:lnTo>
                    <a:pt x="460184" y="720903"/>
                  </a:lnTo>
                  <a:lnTo>
                    <a:pt x="431836" y="756016"/>
                  </a:lnTo>
                  <a:lnTo>
                    <a:pt x="404265" y="791782"/>
                  </a:lnTo>
                  <a:lnTo>
                    <a:pt x="377483" y="828188"/>
                  </a:lnTo>
                  <a:lnTo>
                    <a:pt x="351502" y="865219"/>
                  </a:lnTo>
                  <a:lnTo>
                    <a:pt x="326336" y="902865"/>
                  </a:lnTo>
                  <a:lnTo>
                    <a:pt x="301998" y="941110"/>
                  </a:lnTo>
                  <a:lnTo>
                    <a:pt x="278501" y="979942"/>
                  </a:lnTo>
                  <a:lnTo>
                    <a:pt x="255858" y="1019349"/>
                  </a:lnTo>
                  <a:lnTo>
                    <a:pt x="234081" y="1059316"/>
                  </a:lnTo>
                  <a:lnTo>
                    <a:pt x="213185" y="1099831"/>
                  </a:lnTo>
                  <a:lnTo>
                    <a:pt x="193180" y="1140881"/>
                  </a:lnTo>
                  <a:lnTo>
                    <a:pt x="174082" y="1182451"/>
                  </a:lnTo>
                  <a:lnTo>
                    <a:pt x="155902" y="1224531"/>
                  </a:lnTo>
                  <a:lnTo>
                    <a:pt x="138655" y="1267105"/>
                  </a:lnTo>
                  <a:lnTo>
                    <a:pt x="122351" y="1310161"/>
                  </a:lnTo>
                  <a:lnTo>
                    <a:pt x="107006" y="1353687"/>
                  </a:lnTo>
                  <a:lnTo>
                    <a:pt x="92631" y="1397668"/>
                  </a:lnTo>
                  <a:lnTo>
                    <a:pt x="79240" y="1442091"/>
                  </a:lnTo>
                  <a:lnTo>
                    <a:pt x="66845" y="1486945"/>
                  </a:lnTo>
                  <a:lnTo>
                    <a:pt x="55460" y="1532214"/>
                  </a:lnTo>
                  <a:lnTo>
                    <a:pt x="45098" y="1577887"/>
                  </a:lnTo>
                  <a:lnTo>
                    <a:pt x="35772" y="1623950"/>
                  </a:lnTo>
                  <a:lnTo>
                    <a:pt x="27494" y="1670390"/>
                  </a:lnTo>
                  <a:lnTo>
                    <a:pt x="20277" y="1717194"/>
                  </a:lnTo>
                  <a:lnTo>
                    <a:pt x="14135" y="1764348"/>
                  </a:lnTo>
                  <a:lnTo>
                    <a:pt x="9081" y="1811841"/>
                  </a:lnTo>
                  <a:lnTo>
                    <a:pt x="5127" y="1859657"/>
                  </a:lnTo>
                  <a:lnTo>
                    <a:pt x="2287" y="1907785"/>
                  </a:lnTo>
                  <a:lnTo>
                    <a:pt x="574" y="1956211"/>
                  </a:lnTo>
                  <a:lnTo>
                    <a:pt x="0" y="2004923"/>
                  </a:lnTo>
                  <a:lnTo>
                    <a:pt x="574" y="2053634"/>
                  </a:lnTo>
                  <a:lnTo>
                    <a:pt x="2287" y="2102059"/>
                  </a:lnTo>
                  <a:lnTo>
                    <a:pt x="5127" y="2150187"/>
                  </a:lnTo>
                  <a:lnTo>
                    <a:pt x="9081" y="2198003"/>
                  </a:lnTo>
                  <a:lnTo>
                    <a:pt x="14135" y="2245495"/>
                  </a:lnTo>
                  <a:lnTo>
                    <a:pt x="20277" y="2292649"/>
                  </a:lnTo>
                  <a:lnTo>
                    <a:pt x="27494" y="2339453"/>
                  </a:lnTo>
                  <a:lnTo>
                    <a:pt x="35772" y="2385892"/>
                  </a:lnTo>
                  <a:lnTo>
                    <a:pt x="45098" y="2431955"/>
                  </a:lnTo>
                  <a:lnTo>
                    <a:pt x="55460" y="2477627"/>
                  </a:lnTo>
                  <a:lnTo>
                    <a:pt x="66845" y="2522897"/>
                  </a:lnTo>
                  <a:lnTo>
                    <a:pt x="79240" y="2567749"/>
                  </a:lnTo>
                  <a:lnTo>
                    <a:pt x="92631" y="2612173"/>
                  </a:lnTo>
                  <a:lnTo>
                    <a:pt x="107006" y="2656154"/>
                  </a:lnTo>
                  <a:lnTo>
                    <a:pt x="122351" y="2699679"/>
                  </a:lnTo>
                  <a:lnTo>
                    <a:pt x="138655" y="2742735"/>
                  </a:lnTo>
                  <a:lnTo>
                    <a:pt x="155902" y="2785309"/>
                  </a:lnTo>
                  <a:lnTo>
                    <a:pt x="174082" y="2827388"/>
                  </a:lnTo>
                  <a:lnTo>
                    <a:pt x="193180" y="2868958"/>
                  </a:lnTo>
                  <a:lnTo>
                    <a:pt x="213185" y="2910008"/>
                  </a:lnTo>
                  <a:lnTo>
                    <a:pt x="234081" y="2950522"/>
                  </a:lnTo>
                  <a:lnTo>
                    <a:pt x="255858" y="2990489"/>
                  </a:lnTo>
                  <a:lnTo>
                    <a:pt x="278501" y="3029896"/>
                  </a:lnTo>
                  <a:lnTo>
                    <a:pt x="301998" y="3068728"/>
                  </a:lnTo>
                  <a:lnTo>
                    <a:pt x="326336" y="3106973"/>
                  </a:lnTo>
                  <a:lnTo>
                    <a:pt x="351502" y="3144618"/>
                  </a:lnTo>
                  <a:lnTo>
                    <a:pt x="377483" y="3181650"/>
                  </a:lnTo>
                  <a:lnTo>
                    <a:pt x="404265" y="3218055"/>
                  </a:lnTo>
                  <a:lnTo>
                    <a:pt x="431836" y="3253821"/>
                  </a:lnTo>
                  <a:lnTo>
                    <a:pt x="460184" y="3288934"/>
                  </a:lnTo>
                  <a:lnTo>
                    <a:pt x="489294" y="3323381"/>
                  </a:lnTo>
                  <a:lnTo>
                    <a:pt x="519153" y="3357149"/>
                  </a:lnTo>
                  <a:lnTo>
                    <a:pt x="549750" y="3390225"/>
                  </a:lnTo>
                  <a:lnTo>
                    <a:pt x="581071" y="3422596"/>
                  </a:lnTo>
                  <a:lnTo>
                    <a:pt x="613102" y="3454248"/>
                  </a:lnTo>
                  <a:lnTo>
                    <a:pt x="645832" y="3485169"/>
                  </a:lnTo>
                  <a:lnTo>
                    <a:pt x="679246" y="3515345"/>
                  </a:lnTo>
                  <a:lnTo>
                    <a:pt x="713333" y="3544764"/>
                  </a:lnTo>
                  <a:lnTo>
                    <a:pt x="748078" y="3573411"/>
                  </a:lnTo>
                  <a:lnTo>
                    <a:pt x="783469" y="3601275"/>
                  </a:lnTo>
                  <a:lnTo>
                    <a:pt x="819494" y="3628341"/>
                  </a:lnTo>
                  <a:lnTo>
                    <a:pt x="856138" y="3654597"/>
                  </a:lnTo>
                  <a:lnTo>
                    <a:pt x="893389" y="3680030"/>
                  </a:lnTo>
                  <a:lnTo>
                    <a:pt x="931235" y="3704626"/>
                  </a:lnTo>
                  <a:lnTo>
                    <a:pt x="969661" y="3728373"/>
                  </a:lnTo>
                  <a:lnTo>
                    <a:pt x="1008655" y="3751257"/>
                  </a:lnTo>
                  <a:lnTo>
                    <a:pt x="1048205" y="3773265"/>
                  </a:lnTo>
                  <a:lnTo>
                    <a:pt x="1088296" y="3794383"/>
                  </a:lnTo>
                  <a:lnTo>
                    <a:pt x="1128917" y="3814600"/>
                  </a:lnTo>
                  <a:lnTo>
                    <a:pt x="1170054" y="3833901"/>
                  </a:lnTo>
                  <a:lnTo>
                    <a:pt x="1211694" y="3852274"/>
                  </a:lnTo>
                  <a:lnTo>
                    <a:pt x="1253824" y="3869705"/>
                  </a:lnTo>
                  <a:lnTo>
                    <a:pt x="1296431" y="3886182"/>
                  </a:lnTo>
                  <a:lnTo>
                    <a:pt x="1339502" y="3901690"/>
                  </a:lnTo>
                  <a:lnTo>
                    <a:pt x="1383024" y="3916218"/>
                  </a:lnTo>
                  <a:lnTo>
                    <a:pt x="1426985" y="3929752"/>
                  </a:lnTo>
                  <a:lnTo>
                    <a:pt x="1471370" y="3942278"/>
                  </a:lnTo>
                  <a:lnTo>
                    <a:pt x="1516168" y="3953784"/>
                  </a:lnTo>
                  <a:lnTo>
                    <a:pt x="1561365" y="3964257"/>
                  </a:lnTo>
                  <a:lnTo>
                    <a:pt x="1606949" y="3973683"/>
                  </a:lnTo>
                  <a:lnTo>
                    <a:pt x="1652905" y="3982049"/>
                  </a:lnTo>
                  <a:lnTo>
                    <a:pt x="1699222" y="3989342"/>
                  </a:lnTo>
                  <a:lnTo>
                    <a:pt x="1745886" y="3995549"/>
                  </a:lnTo>
                  <a:lnTo>
                    <a:pt x="1792884" y="4000657"/>
                  </a:lnTo>
                  <a:lnTo>
                    <a:pt x="1840204" y="4004653"/>
                  </a:lnTo>
                  <a:lnTo>
                    <a:pt x="1887832" y="4007523"/>
                  </a:lnTo>
                  <a:lnTo>
                    <a:pt x="1935755" y="4009255"/>
                  </a:lnTo>
                  <a:lnTo>
                    <a:pt x="1983960" y="4009836"/>
                  </a:lnTo>
                  <a:lnTo>
                    <a:pt x="2032165" y="4009255"/>
                  </a:lnTo>
                  <a:lnTo>
                    <a:pt x="2080089" y="4007523"/>
                  </a:lnTo>
                  <a:lnTo>
                    <a:pt x="2127716" y="4004653"/>
                  </a:lnTo>
                  <a:lnTo>
                    <a:pt x="2175036" y="4000657"/>
                  </a:lnTo>
                  <a:lnTo>
                    <a:pt x="2222034" y="3995549"/>
                  </a:lnTo>
                  <a:lnTo>
                    <a:pt x="2268698" y="3989342"/>
                  </a:lnTo>
                  <a:lnTo>
                    <a:pt x="2315015" y="3982049"/>
                  </a:lnTo>
                  <a:lnTo>
                    <a:pt x="2360971" y="3973683"/>
                  </a:lnTo>
                  <a:lnTo>
                    <a:pt x="2406555" y="3964257"/>
                  </a:lnTo>
                  <a:lnTo>
                    <a:pt x="2451752" y="3953784"/>
                  </a:lnTo>
                  <a:lnTo>
                    <a:pt x="2496550" y="3942278"/>
                  </a:lnTo>
                  <a:lnTo>
                    <a:pt x="2540935" y="3929752"/>
                  </a:lnTo>
                  <a:lnTo>
                    <a:pt x="2584896" y="3916218"/>
                  </a:lnTo>
                  <a:lnTo>
                    <a:pt x="2628418" y="3901690"/>
                  </a:lnTo>
                  <a:lnTo>
                    <a:pt x="2671489" y="3886182"/>
                  </a:lnTo>
                  <a:lnTo>
                    <a:pt x="2714097" y="3869705"/>
                  </a:lnTo>
                  <a:lnTo>
                    <a:pt x="2756226" y="3852274"/>
                  </a:lnTo>
                  <a:lnTo>
                    <a:pt x="2797866" y="3833901"/>
                  </a:lnTo>
                  <a:lnTo>
                    <a:pt x="2839003" y="3814600"/>
                  </a:lnTo>
                  <a:lnTo>
                    <a:pt x="2879624" y="3794383"/>
                  </a:lnTo>
                  <a:lnTo>
                    <a:pt x="2919715" y="3773265"/>
                  </a:lnTo>
                  <a:lnTo>
                    <a:pt x="2959265" y="3751257"/>
                  </a:lnTo>
                  <a:lnTo>
                    <a:pt x="2998259" y="3728373"/>
                  </a:lnTo>
                  <a:lnTo>
                    <a:pt x="3036685" y="3704626"/>
                  </a:lnTo>
                  <a:lnTo>
                    <a:pt x="3074531" y="3680030"/>
                  </a:lnTo>
                  <a:lnTo>
                    <a:pt x="3111782" y="3654597"/>
                  </a:lnTo>
                  <a:lnTo>
                    <a:pt x="3148426" y="3628341"/>
                  </a:lnTo>
                  <a:lnTo>
                    <a:pt x="3184451" y="3601275"/>
                  </a:lnTo>
                  <a:lnTo>
                    <a:pt x="3219842" y="3573411"/>
                  </a:lnTo>
                  <a:lnTo>
                    <a:pt x="3254587" y="3544764"/>
                  </a:lnTo>
                  <a:lnTo>
                    <a:pt x="3288674" y="3515345"/>
                  </a:lnTo>
                  <a:lnTo>
                    <a:pt x="3322088" y="3485169"/>
                  </a:lnTo>
                  <a:lnTo>
                    <a:pt x="3354818" y="3454248"/>
                  </a:lnTo>
                  <a:lnTo>
                    <a:pt x="3386849" y="3422596"/>
                  </a:lnTo>
                  <a:lnTo>
                    <a:pt x="3418170" y="3390225"/>
                  </a:lnTo>
                  <a:lnTo>
                    <a:pt x="3448767" y="3357149"/>
                  </a:lnTo>
                  <a:lnTo>
                    <a:pt x="3478627" y="3323381"/>
                  </a:lnTo>
                  <a:lnTo>
                    <a:pt x="3507737" y="3288934"/>
                  </a:lnTo>
                  <a:lnTo>
                    <a:pt x="3536084" y="3253821"/>
                  </a:lnTo>
                  <a:lnTo>
                    <a:pt x="3563655" y="3218055"/>
                  </a:lnTo>
                  <a:lnTo>
                    <a:pt x="3590437" y="3181650"/>
                  </a:lnTo>
                  <a:lnTo>
                    <a:pt x="3616418" y="3144618"/>
                  </a:lnTo>
                  <a:lnTo>
                    <a:pt x="3641584" y="3106973"/>
                  </a:lnTo>
                  <a:lnTo>
                    <a:pt x="3665922" y="3068728"/>
                  </a:lnTo>
                  <a:lnTo>
                    <a:pt x="3689419" y="3029896"/>
                  </a:lnTo>
                  <a:lnTo>
                    <a:pt x="3712062" y="2990489"/>
                  </a:lnTo>
                  <a:lnTo>
                    <a:pt x="3733839" y="2950522"/>
                  </a:lnTo>
                  <a:lnTo>
                    <a:pt x="3754736" y="2910008"/>
                  </a:lnTo>
                  <a:lnTo>
                    <a:pt x="3774740" y="2868958"/>
                  </a:lnTo>
                  <a:lnTo>
                    <a:pt x="3793838" y="2827388"/>
                  </a:lnTo>
                  <a:lnTo>
                    <a:pt x="3812018" y="2785309"/>
                  </a:lnTo>
                  <a:lnTo>
                    <a:pt x="3829266" y="2742735"/>
                  </a:lnTo>
                  <a:lnTo>
                    <a:pt x="3845569" y="2699679"/>
                  </a:lnTo>
                  <a:lnTo>
                    <a:pt x="3860914" y="2656154"/>
                  </a:lnTo>
                  <a:lnTo>
                    <a:pt x="3875289" y="2612173"/>
                  </a:lnTo>
                  <a:lnTo>
                    <a:pt x="3888680" y="2567749"/>
                  </a:lnTo>
                  <a:lnTo>
                    <a:pt x="3901075" y="2522897"/>
                  </a:lnTo>
                  <a:lnTo>
                    <a:pt x="3912460" y="2477627"/>
                  </a:lnTo>
                  <a:lnTo>
                    <a:pt x="3922822" y="2431955"/>
                  </a:lnTo>
                  <a:lnTo>
                    <a:pt x="3932148" y="2385892"/>
                  </a:lnTo>
                  <a:lnTo>
                    <a:pt x="3940426" y="2339453"/>
                  </a:lnTo>
                  <a:lnTo>
                    <a:pt x="3947643" y="2292649"/>
                  </a:lnTo>
                  <a:lnTo>
                    <a:pt x="3953785" y="2245495"/>
                  </a:lnTo>
                  <a:lnTo>
                    <a:pt x="3958839" y="2198003"/>
                  </a:lnTo>
                  <a:lnTo>
                    <a:pt x="3962793" y="2150187"/>
                  </a:lnTo>
                  <a:lnTo>
                    <a:pt x="3965633" y="2102059"/>
                  </a:lnTo>
                  <a:lnTo>
                    <a:pt x="3967346" y="2053634"/>
                  </a:lnTo>
                  <a:lnTo>
                    <a:pt x="3967921" y="2004923"/>
                  </a:lnTo>
                  <a:lnTo>
                    <a:pt x="3967346" y="1956211"/>
                  </a:lnTo>
                  <a:lnTo>
                    <a:pt x="3965633" y="1907785"/>
                  </a:lnTo>
                  <a:lnTo>
                    <a:pt x="3962793" y="1859657"/>
                  </a:lnTo>
                  <a:lnTo>
                    <a:pt x="3958839" y="1811841"/>
                  </a:lnTo>
                  <a:lnTo>
                    <a:pt x="3953785" y="1764348"/>
                  </a:lnTo>
                  <a:lnTo>
                    <a:pt x="3947643" y="1717194"/>
                  </a:lnTo>
                  <a:lnTo>
                    <a:pt x="3940426" y="1670390"/>
                  </a:lnTo>
                  <a:lnTo>
                    <a:pt x="3932148" y="1623950"/>
                  </a:lnTo>
                  <a:lnTo>
                    <a:pt x="3922822" y="1577887"/>
                  </a:lnTo>
                  <a:lnTo>
                    <a:pt x="3912460" y="1532214"/>
                  </a:lnTo>
                  <a:lnTo>
                    <a:pt x="3901075" y="1486945"/>
                  </a:lnTo>
                  <a:lnTo>
                    <a:pt x="3888680" y="1442091"/>
                  </a:lnTo>
                  <a:lnTo>
                    <a:pt x="3875289" y="1397668"/>
                  </a:lnTo>
                  <a:lnTo>
                    <a:pt x="3860914" y="1353687"/>
                  </a:lnTo>
                  <a:lnTo>
                    <a:pt x="3845569" y="1310161"/>
                  </a:lnTo>
                  <a:lnTo>
                    <a:pt x="3829266" y="1267105"/>
                  </a:lnTo>
                  <a:lnTo>
                    <a:pt x="3812018" y="1224531"/>
                  </a:lnTo>
                  <a:lnTo>
                    <a:pt x="3793838" y="1182451"/>
                  </a:lnTo>
                  <a:lnTo>
                    <a:pt x="3774740" y="1140881"/>
                  </a:lnTo>
                  <a:lnTo>
                    <a:pt x="3754736" y="1099831"/>
                  </a:lnTo>
                  <a:lnTo>
                    <a:pt x="3733839" y="1059316"/>
                  </a:lnTo>
                  <a:lnTo>
                    <a:pt x="3712062" y="1019349"/>
                  </a:lnTo>
                  <a:lnTo>
                    <a:pt x="3689419" y="979942"/>
                  </a:lnTo>
                  <a:lnTo>
                    <a:pt x="3665922" y="941110"/>
                  </a:lnTo>
                  <a:lnTo>
                    <a:pt x="3641584" y="902865"/>
                  </a:lnTo>
                  <a:lnTo>
                    <a:pt x="3616418" y="865219"/>
                  </a:lnTo>
                  <a:lnTo>
                    <a:pt x="3590437" y="828188"/>
                  </a:lnTo>
                  <a:lnTo>
                    <a:pt x="3563655" y="791782"/>
                  </a:lnTo>
                  <a:lnTo>
                    <a:pt x="3536084" y="756016"/>
                  </a:lnTo>
                  <a:lnTo>
                    <a:pt x="3507737" y="720903"/>
                  </a:lnTo>
                  <a:lnTo>
                    <a:pt x="3478627" y="686456"/>
                  </a:lnTo>
                  <a:lnTo>
                    <a:pt x="3448767" y="652688"/>
                  </a:lnTo>
                  <a:lnTo>
                    <a:pt x="3418170" y="619612"/>
                  </a:lnTo>
                  <a:lnTo>
                    <a:pt x="3386849" y="587241"/>
                  </a:lnTo>
                  <a:lnTo>
                    <a:pt x="3354818" y="555588"/>
                  </a:lnTo>
                  <a:lnTo>
                    <a:pt x="3322088" y="524667"/>
                  </a:lnTo>
                  <a:lnTo>
                    <a:pt x="3288674" y="494491"/>
                  </a:lnTo>
                  <a:lnTo>
                    <a:pt x="3254587" y="465072"/>
                  </a:lnTo>
                  <a:lnTo>
                    <a:pt x="3219842" y="436425"/>
                  </a:lnTo>
                  <a:lnTo>
                    <a:pt x="3184451" y="408561"/>
                  </a:lnTo>
                  <a:lnTo>
                    <a:pt x="3148426" y="381494"/>
                  </a:lnTo>
                  <a:lnTo>
                    <a:pt x="3111782" y="355238"/>
                  </a:lnTo>
                  <a:lnTo>
                    <a:pt x="3074531" y="329805"/>
                  </a:lnTo>
                  <a:lnTo>
                    <a:pt x="3036685" y="305209"/>
                  </a:lnTo>
                  <a:lnTo>
                    <a:pt x="2998259" y="281462"/>
                  </a:lnTo>
                  <a:lnTo>
                    <a:pt x="2959265" y="258579"/>
                  </a:lnTo>
                  <a:lnTo>
                    <a:pt x="2919715" y="236571"/>
                  </a:lnTo>
                  <a:lnTo>
                    <a:pt x="2879624" y="215452"/>
                  </a:lnTo>
                  <a:lnTo>
                    <a:pt x="2839003" y="195235"/>
                  </a:lnTo>
                  <a:lnTo>
                    <a:pt x="2797866" y="175934"/>
                  </a:lnTo>
                  <a:lnTo>
                    <a:pt x="2756226" y="157561"/>
                  </a:lnTo>
                  <a:lnTo>
                    <a:pt x="2714097" y="140130"/>
                  </a:lnTo>
                  <a:lnTo>
                    <a:pt x="2671489" y="123653"/>
                  </a:lnTo>
                  <a:lnTo>
                    <a:pt x="2628418" y="108145"/>
                  </a:lnTo>
                  <a:lnTo>
                    <a:pt x="2584896" y="93617"/>
                  </a:lnTo>
                  <a:lnTo>
                    <a:pt x="2540935" y="80083"/>
                  </a:lnTo>
                  <a:lnTo>
                    <a:pt x="2496550" y="67557"/>
                  </a:lnTo>
                  <a:lnTo>
                    <a:pt x="2451752" y="56051"/>
                  </a:lnTo>
                  <a:lnTo>
                    <a:pt x="2406555" y="45578"/>
                  </a:lnTo>
                  <a:lnTo>
                    <a:pt x="2360971" y="36153"/>
                  </a:lnTo>
                  <a:lnTo>
                    <a:pt x="2315015" y="27786"/>
                  </a:lnTo>
                  <a:lnTo>
                    <a:pt x="2268698" y="20493"/>
                  </a:lnTo>
                  <a:lnTo>
                    <a:pt x="2222034" y="14286"/>
                  </a:lnTo>
                  <a:lnTo>
                    <a:pt x="2175036" y="9178"/>
                  </a:lnTo>
                  <a:lnTo>
                    <a:pt x="2127716" y="5182"/>
                  </a:lnTo>
                  <a:lnTo>
                    <a:pt x="2080089" y="2312"/>
                  </a:lnTo>
                  <a:lnTo>
                    <a:pt x="2032165" y="580"/>
                  </a:lnTo>
                  <a:lnTo>
                    <a:pt x="1983960" y="0"/>
                  </a:lnTo>
                  <a:close/>
                </a:path>
              </a:pathLst>
            </a:custGeom>
            <a:solidFill>
              <a:srgbClr val="E8EAEE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F3F8E7F-942C-1E4E-86A5-54B8AEFB4225}"/>
                </a:ext>
              </a:extLst>
            </p:cNvPr>
            <p:cNvSpPr/>
            <p:nvPr/>
          </p:nvSpPr>
          <p:spPr>
            <a:xfrm>
              <a:off x="1277074" y="6408178"/>
              <a:ext cx="3863975" cy="3905250"/>
            </a:xfrm>
            <a:custGeom>
              <a:avLst/>
              <a:gdLst/>
              <a:ahLst/>
              <a:cxnLst/>
              <a:rect l="l" t="t" r="r" b="b"/>
              <a:pathLst>
                <a:path w="3863975" h="3905250">
                  <a:moveTo>
                    <a:pt x="1931983" y="0"/>
                  </a:moveTo>
                  <a:lnTo>
                    <a:pt x="1883622" y="599"/>
                  </a:lnTo>
                  <a:lnTo>
                    <a:pt x="1835554" y="2389"/>
                  </a:lnTo>
                  <a:lnTo>
                    <a:pt x="1787791" y="5355"/>
                  </a:lnTo>
                  <a:lnTo>
                    <a:pt x="1740349" y="9483"/>
                  </a:lnTo>
                  <a:lnTo>
                    <a:pt x="1693240" y="14759"/>
                  </a:lnTo>
                  <a:lnTo>
                    <a:pt x="1646479" y="21169"/>
                  </a:lnTo>
                  <a:lnTo>
                    <a:pt x="1600079" y="28700"/>
                  </a:lnTo>
                  <a:lnTo>
                    <a:pt x="1554055" y="37336"/>
                  </a:lnTo>
                  <a:lnTo>
                    <a:pt x="1508419" y="47065"/>
                  </a:lnTo>
                  <a:lnTo>
                    <a:pt x="1463187" y="57872"/>
                  </a:lnTo>
                  <a:lnTo>
                    <a:pt x="1418371" y="69743"/>
                  </a:lnTo>
                  <a:lnTo>
                    <a:pt x="1373985" y="82665"/>
                  </a:lnTo>
                  <a:lnTo>
                    <a:pt x="1330044" y="96622"/>
                  </a:lnTo>
                  <a:lnTo>
                    <a:pt x="1286562" y="111602"/>
                  </a:lnTo>
                  <a:lnTo>
                    <a:pt x="1243551" y="127591"/>
                  </a:lnTo>
                  <a:lnTo>
                    <a:pt x="1201026" y="144573"/>
                  </a:lnTo>
                  <a:lnTo>
                    <a:pt x="1159001" y="162536"/>
                  </a:lnTo>
                  <a:lnTo>
                    <a:pt x="1117489" y="181466"/>
                  </a:lnTo>
                  <a:lnTo>
                    <a:pt x="1076505" y="201347"/>
                  </a:lnTo>
                  <a:lnTo>
                    <a:pt x="1036062" y="222167"/>
                  </a:lnTo>
                  <a:lnTo>
                    <a:pt x="996174" y="243911"/>
                  </a:lnTo>
                  <a:lnTo>
                    <a:pt x="956855" y="266566"/>
                  </a:lnTo>
                  <a:lnTo>
                    <a:pt x="918119" y="290117"/>
                  </a:lnTo>
                  <a:lnTo>
                    <a:pt x="879979" y="314551"/>
                  </a:lnTo>
                  <a:lnTo>
                    <a:pt x="842450" y="339853"/>
                  </a:lnTo>
                  <a:lnTo>
                    <a:pt x="805545" y="366009"/>
                  </a:lnTo>
                  <a:lnTo>
                    <a:pt x="769278" y="393006"/>
                  </a:lnTo>
                  <a:lnTo>
                    <a:pt x="733662" y="420830"/>
                  </a:lnTo>
                  <a:lnTo>
                    <a:pt x="698713" y="449466"/>
                  </a:lnTo>
                  <a:lnTo>
                    <a:pt x="664443" y="478900"/>
                  </a:lnTo>
                  <a:lnTo>
                    <a:pt x="630866" y="509119"/>
                  </a:lnTo>
                  <a:lnTo>
                    <a:pt x="597997" y="540109"/>
                  </a:lnTo>
                  <a:lnTo>
                    <a:pt x="565849" y="571855"/>
                  </a:lnTo>
                  <a:lnTo>
                    <a:pt x="534435" y="604344"/>
                  </a:lnTo>
                  <a:lnTo>
                    <a:pt x="503771" y="637561"/>
                  </a:lnTo>
                  <a:lnTo>
                    <a:pt x="473868" y="671493"/>
                  </a:lnTo>
                  <a:lnTo>
                    <a:pt x="444743" y="706126"/>
                  </a:lnTo>
                  <a:lnTo>
                    <a:pt x="416407" y="741445"/>
                  </a:lnTo>
                  <a:lnTo>
                    <a:pt x="388876" y="777437"/>
                  </a:lnTo>
                  <a:lnTo>
                    <a:pt x="362162" y="814088"/>
                  </a:lnTo>
                  <a:lnTo>
                    <a:pt x="336280" y="851383"/>
                  </a:lnTo>
                  <a:lnTo>
                    <a:pt x="311243" y="889309"/>
                  </a:lnTo>
                  <a:lnTo>
                    <a:pt x="287066" y="927852"/>
                  </a:lnTo>
                  <a:lnTo>
                    <a:pt x="263763" y="966997"/>
                  </a:lnTo>
                  <a:lnTo>
                    <a:pt x="241346" y="1006732"/>
                  </a:lnTo>
                  <a:lnTo>
                    <a:pt x="219830" y="1047041"/>
                  </a:lnTo>
                  <a:lnTo>
                    <a:pt x="199229" y="1087911"/>
                  </a:lnTo>
                  <a:lnTo>
                    <a:pt x="179556" y="1129327"/>
                  </a:lnTo>
                  <a:lnTo>
                    <a:pt x="160826" y="1171277"/>
                  </a:lnTo>
                  <a:lnTo>
                    <a:pt x="143052" y="1213745"/>
                  </a:lnTo>
                  <a:lnTo>
                    <a:pt x="126248" y="1256718"/>
                  </a:lnTo>
                  <a:lnTo>
                    <a:pt x="110428" y="1300182"/>
                  </a:lnTo>
                  <a:lnTo>
                    <a:pt x="95605" y="1344123"/>
                  </a:lnTo>
                  <a:lnTo>
                    <a:pt x="81794" y="1388527"/>
                  </a:lnTo>
                  <a:lnTo>
                    <a:pt x="69009" y="1433380"/>
                  </a:lnTo>
                  <a:lnTo>
                    <a:pt x="57263" y="1478668"/>
                  </a:lnTo>
                  <a:lnTo>
                    <a:pt x="46569" y="1524377"/>
                  </a:lnTo>
                  <a:lnTo>
                    <a:pt x="36943" y="1570492"/>
                  </a:lnTo>
                  <a:lnTo>
                    <a:pt x="28397" y="1617001"/>
                  </a:lnTo>
                  <a:lnTo>
                    <a:pt x="20946" y="1663888"/>
                  </a:lnTo>
                  <a:lnTo>
                    <a:pt x="14603" y="1711141"/>
                  </a:lnTo>
                  <a:lnTo>
                    <a:pt x="9383" y="1758745"/>
                  </a:lnTo>
                  <a:lnTo>
                    <a:pt x="5298" y="1806686"/>
                  </a:lnTo>
                  <a:lnTo>
                    <a:pt x="2364" y="1854949"/>
                  </a:lnTo>
                  <a:lnTo>
                    <a:pt x="593" y="1903522"/>
                  </a:lnTo>
                  <a:lnTo>
                    <a:pt x="0" y="1952390"/>
                  </a:lnTo>
                  <a:lnTo>
                    <a:pt x="593" y="2001258"/>
                  </a:lnTo>
                  <a:lnTo>
                    <a:pt x="2364" y="2049831"/>
                  </a:lnTo>
                  <a:lnTo>
                    <a:pt x="5298" y="2098095"/>
                  </a:lnTo>
                  <a:lnTo>
                    <a:pt x="9383" y="2146036"/>
                  </a:lnTo>
                  <a:lnTo>
                    <a:pt x="14603" y="2193639"/>
                  </a:lnTo>
                  <a:lnTo>
                    <a:pt x="20946" y="2240892"/>
                  </a:lnTo>
                  <a:lnTo>
                    <a:pt x="28397" y="2287780"/>
                  </a:lnTo>
                  <a:lnTo>
                    <a:pt x="36943" y="2334288"/>
                  </a:lnTo>
                  <a:lnTo>
                    <a:pt x="46569" y="2380404"/>
                  </a:lnTo>
                  <a:lnTo>
                    <a:pt x="57263" y="2426113"/>
                  </a:lnTo>
                  <a:lnTo>
                    <a:pt x="69009" y="2471401"/>
                  </a:lnTo>
                  <a:lnTo>
                    <a:pt x="81794" y="2516253"/>
                  </a:lnTo>
                  <a:lnTo>
                    <a:pt x="95605" y="2560657"/>
                  </a:lnTo>
                  <a:lnTo>
                    <a:pt x="110428" y="2604598"/>
                  </a:lnTo>
                  <a:lnTo>
                    <a:pt x="126248" y="2648062"/>
                  </a:lnTo>
                  <a:lnTo>
                    <a:pt x="143052" y="2691035"/>
                  </a:lnTo>
                  <a:lnTo>
                    <a:pt x="160826" y="2733504"/>
                  </a:lnTo>
                  <a:lnTo>
                    <a:pt x="179556" y="2775453"/>
                  </a:lnTo>
                  <a:lnTo>
                    <a:pt x="199229" y="2816870"/>
                  </a:lnTo>
                  <a:lnTo>
                    <a:pt x="219830" y="2857740"/>
                  </a:lnTo>
                  <a:lnTo>
                    <a:pt x="241346" y="2898049"/>
                  </a:lnTo>
                  <a:lnTo>
                    <a:pt x="263763" y="2937783"/>
                  </a:lnTo>
                  <a:lnTo>
                    <a:pt x="287066" y="2976929"/>
                  </a:lnTo>
                  <a:lnTo>
                    <a:pt x="311243" y="3015472"/>
                  </a:lnTo>
                  <a:lnTo>
                    <a:pt x="336280" y="3053398"/>
                  </a:lnTo>
                  <a:lnTo>
                    <a:pt x="362162" y="3090693"/>
                  </a:lnTo>
                  <a:lnTo>
                    <a:pt x="388876" y="3127344"/>
                  </a:lnTo>
                  <a:lnTo>
                    <a:pt x="416407" y="3163335"/>
                  </a:lnTo>
                  <a:lnTo>
                    <a:pt x="444743" y="3198655"/>
                  </a:lnTo>
                  <a:lnTo>
                    <a:pt x="473868" y="3233287"/>
                  </a:lnTo>
                  <a:lnTo>
                    <a:pt x="503771" y="3267219"/>
                  </a:lnTo>
                  <a:lnTo>
                    <a:pt x="534435" y="3300437"/>
                  </a:lnTo>
                  <a:lnTo>
                    <a:pt x="565849" y="3332926"/>
                  </a:lnTo>
                  <a:lnTo>
                    <a:pt x="597997" y="3364672"/>
                  </a:lnTo>
                  <a:lnTo>
                    <a:pt x="630866" y="3395661"/>
                  </a:lnTo>
                  <a:lnTo>
                    <a:pt x="664443" y="3425880"/>
                  </a:lnTo>
                  <a:lnTo>
                    <a:pt x="698713" y="3455315"/>
                  </a:lnTo>
                  <a:lnTo>
                    <a:pt x="733662" y="3483951"/>
                  </a:lnTo>
                  <a:lnTo>
                    <a:pt x="769278" y="3511774"/>
                  </a:lnTo>
                  <a:lnTo>
                    <a:pt x="805545" y="3538771"/>
                  </a:lnTo>
                  <a:lnTo>
                    <a:pt x="842450" y="3564928"/>
                  </a:lnTo>
                  <a:lnTo>
                    <a:pt x="879979" y="3590230"/>
                  </a:lnTo>
                  <a:lnTo>
                    <a:pt x="918119" y="3614663"/>
                  </a:lnTo>
                  <a:lnTo>
                    <a:pt x="956855" y="3638214"/>
                  </a:lnTo>
                  <a:lnTo>
                    <a:pt x="996174" y="3660869"/>
                  </a:lnTo>
                  <a:lnTo>
                    <a:pt x="1036062" y="3682614"/>
                  </a:lnTo>
                  <a:lnTo>
                    <a:pt x="1076505" y="3703434"/>
                  </a:lnTo>
                  <a:lnTo>
                    <a:pt x="1117489" y="3723315"/>
                  </a:lnTo>
                  <a:lnTo>
                    <a:pt x="1159001" y="3742244"/>
                  </a:lnTo>
                  <a:lnTo>
                    <a:pt x="1201026" y="3760207"/>
                  </a:lnTo>
                  <a:lnTo>
                    <a:pt x="1243551" y="3777190"/>
                  </a:lnTo>
                  <a:lnTo>
                    <a:pt x="1286562" y="3793178"/>
                  </a:lnTo>
                  <a:lnTo>
                    <a:pt x="1330044" y="3808158"/>
                  </a:lnTo>
                  <a:lnTo>
                    <a:pt x="1373985" y="3822116"/>
                  </a:lnTo>
                  <a:lnTo>
                    <a:pt x="1418371" y="3835037"/>
                  </a:lnTo>
                  <a:lnTo>
                    <a:pt x="1463187" y="3846909"/>
                  </a:lnTo>
                  <a:lnTo>
                    <a:pt x="1508419" y="3857716"/>
                  </a:lnTo>
                  <a:lnTo>
                    <a:pt x="1554055" y="3867444"/>
                  </a:lnTo>
                  <a:lnTo>
                    <a:pt x="1600079" y="3876081"/>
                  </a:lnTo>
                  <a:lnTo>
                    <a:pt x="1646479" y="3883611"/>
                  </a:lnTo>
                  <a:lnTo>
                    <a:pt x="1693240" y="3890022"/>
                  </a:lnTo>
                  <a:lnTo>
                    <a:pt x="1740349" y="3895298"/>
                  </a:lnTo>
                  <a:lnTo>
                    <a:pt x="1787791" y="3899426"/>
                  </a:lnTo>
                  <a:lnTo>
                    <a:pt x="1835554" y="3902392"/>
                  </a:lnTo>
                  <a:lnTo>
                    <a:pt x="1883622" y="3904181"/>
                  </a:lnTo>
                  <a:lnTo>
                    <a:pt x="1931983" y="3904781"/>
                  </a:lnTo>
                  <a:lnTo>
                    <a:pt x="1980343" y="3904181"/>
                  </a:lnTo>
                  <a:lnTo>
                    <a:pt x="2028412" y="3902392"/>
                  </a:lnTo>
                  <a:lnTo>
                    <a:pt x="2076174" y="3899426"/>
                  </a:lnTo>
                  <a:lnTo>
                    <a:pt x="2123616" y="3895298"/>
                  </a:lnTo>
                  <a:lnTo>
                    <a:pt x="2170725" y="3890022"/>
                  </a:lnTo>
                  <a:lnTo>
                    <a:pt x="2217486" y="3883611"/>
                  </a:lnTo>
                  <a:lnTo>
                    <a:pt x="2263886" y="3876081"/>
                  </a:lnTo>
                  <a:lnTo>
                    <a:pt x="2309910" y="3867444"/>
                  </a:lnTo>
                  <a:lnTo>
                    <a:pt x="2355546" y="3857716"/>
                  </a:lnTo>
                  <a:lnTo>
                    <a:pt x="2400779" y="3846909"/>
                  </a:lnTo>
                  <a:lnTo>
                    <a:pt x="2445595" y="3835037"/>
                  </a:lnTo>
                  <a:lnTo>
                    <a:pt x="2489980" y="3822116"/>
                  </a:lnTo>
                  <a:lnTo>
                    <a:pt x="2533921" y="3808158"/>
                  </a:lnTo>
                  <a:lnTo>
                    <a:pt x="2577404" y="3793178"/>
                  </a:lnTo>
                  <a:lnTo>
                    <a:pt x="2620414" y="3777190"/>
                  </a:lnTo>
                  <a:lnTo>
                    <a:pt x="2662939" y="3760207"/>
                  </a:lnTo>
                  <a:lnTo>
                    <a:pt x="2704964" y="3742244"/>
                  </a:lnTo>
                  <a:lnTo>
                    <a:pt x="2746476" y="3723315"/>
                  </a:lnTo>
                  <a:lnTo>
                    <a:pt x="2787460" y="3703434"/>
                  </a:lnTo>
                  <a:lnTo>
                    <a:pt x="2827903" y="3682614"/>
                  </a:lnTo>
                  <a:lnTo>
                    <a:pt x="2867791" y="3660869"/>
                  </a:lnTo>
                  <a:lnTo>
                    <a:pt x="2907110" y="3638214"/>
                  </a:lnTo>
                  <a:lnTo>
                    <a:pt x="2945846" y="3614663"/>
                  </a:lnTo>
                  <a:lnTo>
                    <a:pt x="2983986" y="3590230"/>
                  </a:lnTo>
                  <a:lnTo>
                    <a:pt x="3021515" y="3564928"/>
                  </a:lnTo>
                  <a:lnTo>
                    <a:pt x="3058420" y="3538771"/>
                  </a:lnTo>
                  <a:lnTo>
                    <a:pt x="3094687" y="3511774"/>
                  </a:lnTo>
                  <a:lnTo>
                    <a:pt x="3130303" y="3483951"/>
                  </a:lnTo>
                  <a:lnTo>
                    <a:pt x="3165252" y="3455315"/>
                  </a:lnTo>
                  <a:lnTo>
                    <a:pt x="3199522" y="3425880"/>
                  </a:lnTo>
                  <a:lnTo>
                    <a:pt x="3233099" y="3395661"/>
                  </a:lnTo>
                  <a:lnTo>
                    <a:pt x="3265968" y="3364672"/>
                  </a:lnTo>
                  <a:lnTo>
                    <a:pt x="3298116" y="3332926"/>
                  </a:lnTo>
                  <a:lnTo>
                    <a:pt x="3329530" y="3300437"/>
                  </a:lnTo>
                  <a:lnTo>
                    <a:pt x="3360195" y="3267219"/>
                  </a:lnTo>
                  <a:lnTo>
                    <a:pt x="3390097" y="3233287"/>
                  </a:lnTo>
                  <a:lnTo>
                    <a:pt x="3419222" y="3198655"/>
                  </a:lnTo>
                  <a:lnTo>
                    <a:pt x="3447558" y="3163335"/>
                  </a:lnTo>
                  <a:lnTo>
                    <a:pt x="3475090" y="3127344"/>
                  </a:lnTo>
                  <a:lnTo>
                    <a:pt x="3501803" y="3090693"/>
                  </a:lnTo>
                  <a:lnTo>
                    <a:pt x="3527685" y="3053398"/>
                  </a:lnTo>
                  <a:lnTo>
                    <a:pt x="3552722" y="3015472"/>
                  </a:lnTo>
                  <a:lnTo>
                    <a:pt x="3576899" y="2976929"/>
                  </a:lnTo>
                  <a:lnTo>
                    <a:pt x="3600202" y="2937783"/>
                  </a:lnTo>
                  <a:lnTo>
                    <a:pt x="3622619" y="2898049"/>
                  </a:lnTo>
                  <a:lnTo>
                    <a:pt x="3644135" y="2857740"/>
                  </a:lnTo>
                  <a:lnTo>
                    <a:pt x="3664736" y="2816870"/>
                  </a:lnTo>
                  <a:lnTo>
                    <a:pt x="3684409" y="2775453"/>
                  </a:lnTo>
                  <a:lnTo>
                    <a:pt x="3703139" y="2733504"/>
                  </a:lnTo>
                  <a:lnTo>
                    <a:pt x="3720913" y="2691035"/>
                  </a:lnTo>
                  <a:lnTo>
                    <a:pt x="3737717" y="2648062"/>
                  </a:lnTo>
                  <a:lnTo>
                    <a:pt x="3753537" y="2604598"/>
                  </a:lnTo>
                  <a:lnTo>
                    <a:pt x="3768360" y="2560657"/>
                  </a:lnTo>
                  <a:lnTo>
                    <a:pt x="3782171" y="2516253"/>
                  </a:lnTo>
                  <a:lnTo>
                    <a:pt x="3794956" y="2471401"/>
                  </a:lnTo>
                  <a:lnTo>
                    <a:pt x="3806702" y="2426113"/>
                  </a:lnTo>
                  <a:lnTo>
                    <a:pt x="3817396" y="2380404"/>
                  </a:lnTo>
                  <a:lnTo>
                    <a:pt x="3827022" y="2334288"/>
                  </a:lnTo>
                  <a:lnTo>
                    <a:pt x="3835568" y="2287780"/>
                  </a:lnTo>
                  <a:lnTo>
                    <a:pt x="3843019" y="2240892"/>
                  </a:lnTo>
                  <a:lnTo>
                    <a:pt x="3849362" y="2193639"/>
                  </a:lnTo>
                  <a:lnTo>
                    <a:pt x="3854582" y="2146036"/>
                  </a:lnTo>
                  <a:lnTo>
                    <a:pt x="3858667" y="2098095"/>
                  </a:lnTo>
                  <a:lnTo>
                    <a:pt x="3861601" y="2049831"/>
                  </a:lnTo>
                  <a:lnTo>
                    <a:pt x="3863372" y="2001258"/>
                  </a:lnTo>
                  <a:lnTo>
                    <a:pt x="3863966" y="1952390"/>
                  </a:lnTo>
                  <a:lnTo>
                    <a:pt x="3863372" y="1903522"/>
                  </a:lnTo>
                  <a:lnTo>
                    <a:pt x="3861601" y="1854949"/>
                  </a:lnTo>
                  <a:lnTo>
                    <a:pt x="3858667" y="1806686"/>
                  </a:lnTo>
                  <a:lnTo>
                    <a:pt x="3854582" y="1758745"/>
                  </a:lnTo>
                  <a:lnTo>
                    <a:pt x="3849362" y="1711141"/>
                  </a:lnTo>
                  <a:lnTo>
                    <a:pt x="3843019" y="1663888"/>
                  </a:lnTo>
                  <a:lnTo>
                    <a:pt x="3835568" y="1617001"/>
                  </a:lnTo>
                  <a:lnTo>
                    <a:pt x="3827022" y="1570492"/>
                  </a:lnTo>
                  <a:lnTo>
                    <a:pt x="3817396" y="1524377"/>
                  </a:lnTo>
                  <a:lnTo>
                    <a:pt x="3806702" y="1478668"/>
                  </a:lnTo>
                  <a:lnTo>
                    <a:pt x="3794956" y="1433380"/>
                  </a:lnTo>
                  <a:lnTo>
                    <a:pt x="3782171" y="1388527"/>
                  </a:lnTo>
                  <a:lnTo>
                    <a:pt x="3768360" y="1344123"/>
                  </a:lnTo>
                  <a:lnTo>
                    <a:pt x="3753537" y="1300182"/>
                  </a:lnTo>
                  <a:lnTo>
                    <a:pt x="3737717" y="1256718"/>
                  </a:lnTo>
                  <a:lnTo>
                    <a:pt x="3720913" y="1213745"/>
                  </a:lnTo>
                  <a:lnTo>
                    <a:pt x="3703139" y="1171277"/>
                  </a:lnTo>
                  <a:lnTo>
                    <a:pt x="3684409" y="1129327"/>
                  </a:lnTo>
                  <a:lnTo>
                    <a:pt x="3664736" y="1087911"/>
                  </a:lnTo>
                  <a:lnTo>
                    <a:pt x="3644135" y="1047041"/>
                  </a:lnTo>
                  <a:lnTo>
                    <a:pt x="3622619" y="1006732"/>
                  </a:lnTo>
                  <a:lnTo>
                    <a:pt x="3600202" y="966997"/>
                  </a:lnTo>
                  <a:lnTo>
                    <a:pt x="3576899" y="927852"/>
                  </a:lnTo>
                  <a:lnTo>
                    <a:pt x="3552722" y="889309"/>
                  </a:lnTo>
                  <a:lnTo>
                    <a:pt x="3527685" y="851383"/>
                  </a:lnTo>
                  <a:lnTo>
                    <a:pt x="3501803" y="814088"/>
                  </a:lnTo>
                  <a:lnTo>
                    <a:pt x="3475090" y="777437"/>
                  </a:lnTo>
                  <a:lnTo>
                    <a:pt x="3447558" y="741445"/>
                  </a:lnTo>
                  <a:lnTo>
                    <a:pt x="3419222" y="706126"/>
                  </a:lnTo>
                  <a:lnTo>
                    <a:pt x="3390097" y="671493"/>
                  </a:lnTo>
                  <a:lnTo>
                    <a:pt x="3360195" y="637561"/>
                  </a:lnTo>
                  <a:lnTo>
                    <a:pt x="3329530" y="604344"/>
                  </a:lnTo>
                  <a:lnTo>
                    <a:pt x="3298116" y="571855"/>
                  </a:lnTo>
                  <a:lnTo>
                    <a:pt x="3265968" y="540109"/>
                  </a:lnTo>
                  <a:lnTo>
                    <a:pt x="3233099" y="509119"/>
                  </a:lnTo>
                  <a:lnTo>
                    <a:pt x="3199522" y="478900"/>
                  </a:lnTo>
                  <a:lnTo>
                    <a:pt x="3165252" y="449466"/>
                  </a:lnTo>
                  <a:lnTo>
                    <a:pt x="3130303" y="420830"/>
                  </a:lnTo>
                  <a:lnTo>
                    <a:pt x="3094687" y="393006"/>
                  </a:lnTo>
                  <a:lnTo>
                    <a:pt x="3058420" y="366009"/>
                  </a:lnTo>
                  <a:lnTo>
                    <a:pt x="3021515" y="339853"/>
                  </a:lnTo>
                  <a:lnTo>
                    <a:pt x="2983986" y="314551"/>
                  </a:lnTo>
                  <a:lnTo>
                    <a:pt x="2945846" y="290117"/>
                  </a:lnTo>
                  <a:lnTo>
                    <a:pt x="2907110" y="266566"/>
                  </a:lnTo>
                  <a:lnTo>
                    <a:pt x="2867791" y="243911"/>
                  </a:lnTo>
                  <a:lnTo>
                    <a:pt x="2827903" y="222167"/>
                  </a:lnTo>
                  <a:lnTo>
                    <a:pt x="2787460" y="201347"/>
                  </a:lnTo>
                  <a:lnTo>
                    <a:pt x="2746476" y="181466"/>
                  </a:lnTo>
                  <a:lnTo>
                    <a:pt x="2704964" y="162536"/>
                  </a:lnTo>
                  <a:lnTo>
                    <a:pt x="2662939" y="144573"/>
                  </a:lnTo>
                  <a:lnTo>
                    <a:pt x="2620414" y="127591"/>
                  </a:lnTo>
                  <a:lnTo>
                    <a:pt x="2577404" y="111602"/>
                  </a:lnTo>
                  <a:lnTo>
                    <a:pt x="2533921" y="96622"/>
                  </a:lnTo>
                  <a:lnTo>
                    <a:pt x="2489980" y="82665"/>
                  </a:lnTo>
                  <a:lnTo>
                    <a:pt x="2445595" y="69743"/>
                  </a:lnTo>
                  <a:lnTo>
                    <a:pt x="2400779" y="57872"/>
                  </a:lnTo>
                  <a:lnTo>
                    <a:pt x="2355546" y="47065"/>
                  </a:lnTo>
                  <a:lnTo>
                    <a:pt x="2309910" y="37336"/>
                  </a:lnTo>
                  <a:lnTo>
                    <a:pt x="2263886" y="28700"/>
                  </a:lnTo>
                  <a:lnTo>
                    <a:pt x="2217486" y="21169"/>
                  </a:lnTo>
                  <a:lnTo>
                    <a:pt x="2170725" y="14759"/>
                  </a:lnTo>
                  <a:lnTo>
                    <a:pt x="2123616" y="9483"/>
                  </a:lnTo>
                  <a:lnTo>
                    <a:pt x="2076174" y="5355"/>
                  </a:lnTo>
                  <a:lnTo>
                    <a:pt x="2028412" y="2389"/>
                  </a:lnTo>
                  <a:lnTo>
                    <a:pt x="1980343" y="599"/>
                  </a:lnTo>
                  <a:lnTo>
                    <a:pt x="19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AB69918-CD98-444E-B25F-A31365AD85F2}"/>
                </a:ext>
              </a:extLst>
            </p:cNvPr>
            <p:cNvSpPr/>
            <p:nvPr/>
          </p:nvSpPr>
          <p:spPr>
            <a:xfrm>
              <a:off x="2424798" y="6541259"/>
              <a:ext cx="1637030" cy="1790700"/>
            </a:xfrm>
            <a:custGeom>
              <a:avLst/>
              <a:gdLst/>
              <a:ahLst/>
              <a:cxnLst/>
              <a:rect l="l" t="t" r="r" b="b"/>
              <a:pathLst>
                <a:path w="1637029" h="1790700">
                  <a:moveTo>
                    <a:pt x="755620" y="0"/>
                  </a:moveTo>
                  <a:lnTo>
                    <a:pt x="755620" y="104949"/>
                  </a:lnTo>
                  <a:lnTo>
                    <a:pt x="0" y="584118"/>
                  </a:lnTo>
                  <a:lnTo>
                    <a:pt x="43569" y="952714"/>
                  </a:lnTo>
                  <a:lnTo>
                    <a:pt x="70071" y="963729"/>
                  </a:lnTo>
                  <a:lnTo>
                    <a:pt x="87117" y="1207376"/>
                  </a:lnTo>
                  <a:lnTo>
                    <a:pt x="178361" y="1231857"/>
                  </a:lnTo>
                  <a:lnTo>
                    <a:pt x="190999" y="1381622"/>
                  </a:lnTo>
                  <a:lnTo>
                    <a:pt x="710376" y="1790427"/>
                  </a:lnTo>
                  <a:lnTo>
                    <a:pt x="824309" y="1790427"/>
                  </a:lnTo>
                  <a:lnTo>
                    <a:pt x="1361665" y="1364869"/>
                  </a:lnTo>
                  <a:lnTo>
                    <a:pt x="1387915" y="1222151"/>
                  </a:lnTo>
                  <a:lnTo>
                    <a:pt x="1452259" y="1207879"/>
                  </a:lnTo>
                  <a:lnTo>
                    <a:pt x="1524895" y="902485"/>
                  </a:lnTo>
                  <a:lnTo>
                    <a:pt x="1636955" y="396993"/>
                  </a:lnTo>
                  <a:lnTo>
                    <a:pt x="755620" y="0"/>
                  </a:lnTo>
                  <a:close/>
                </a:path>
              </a:pathLst>
            </a:custGeom>
            <a:solidFill>
              <a:srgbClr val="F3F3F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9D4704-47BF-2843-8152-E2CFB3566140}"/>
                </a:ext>
              </a:extLst>
            </p:cNvPr>
            <p:cNvSpPr/>
            <p:nvPr/>
          </p:nvSpPr>
          <p:spPr>
            <a:xfrm>
              <a:off x="2090750" y="6480434"/>
              <a:ext cx="2016760" cy="4149725"/>
            </a:xfrm>
            <a:custGeom>
              <a:avLst/>
              <a:gdLst/>
              <a:ahLst/>
              <a:cxnLst/>
              <a:rect l="l" t="t" r="r" b="b"/>
              <a:pathLst>
                <a:path w="2016760" h="4149725">
                  <a:moveTo>
                    <a:pt x="2016302" y="435102"/>
                  </a:moveTo>
                  <a:lnTo>
                    <a:pt x="1925688" y="394296"/>
                  </a:lnTo>
                  <a:lnTo>
                    <a:pt x="1925688" y="480529"/>
                  </a:lnTo>
                  <a:lnTo>
                    <a:pt x="1820621" y="954493"/>
                  </a:lnTo>
                  <a:lnTo>
                    <a:pt x="1753743" y="1235659"/>
                  </a:lnTo>
                  <a:lnTo>
                    <a:pt x="1687995" y="1250238"/>
                  </a:lnTo>
                  <a:lnTo>
                    <a:pt x="1659712" y="1404048"/>
                  </a:lnTo>
                  <a:lnTo>
                    <a:pt x="1338922" y="1658099"/>
                  </a:lnTo>
                  <a:lnTo>
                    <a:pt x="1338922" y="1758403"/>
                  </a:lnTo>
                  <a:lnTo>
                    <a:pt x="1289469" y="1854123"/>
                  </a:lnTo>
                  <a:lnTo>
                    <a:pt x="1218044" y="1854123"/>
                  </a:lnTo>
                  <a:lnTo>
                    <a:pt x="1271320" y="1811934"/>
                  </a:lnTo>
                  <a:lnTo>
                    <a:pt x="1338922" y="1758403"/>
                  </a:lnTo>
                  <a:lnTo>
                    <a:pt x="1338922" y="1658099"/>
                  </a:lnTo>
                  <a:lnTo>
                    <a:pt x="1144663" y="1811934"/>
                  </a:lnTo>
                  <a:lnTo>
                    <a:pt x="1058037" y="1811934"/>
                  </a:lnTo>
                  <a:lnTo>
                    <a:pt x="984491" y="1754047"/>
                  </a:lnTo>
                  <a:lnTo>
                    <a:pt x="984491" y="1854123"/>
                  </a:lnTo>
                  <a:lnTo>
                    <a:pt x="933500" y="1854123"/>
                  </a:lnTo>
                  <a:lnTo>
                    <a:pt x="877189" y="1769681"/>
                  </a:lnTo>
                  <a:lnTo>
                    <a:pt x="984491" y="1854123"/>
                  </a:lnTo>
                  <a:lnTo>
                    <a:pt x="984491" y="1754047"/>
                  </a:lnTo>
                  <a:lnTo>
                    <a:pt x="562787" y="1422120"/>
                  </a:lnTo>
                  <a:lnTo>
                    <a:pt x="549262" y="1261872"/>
                  </a:lnTo>
                  <a:lnTo>
                    <a:pt x="458419" y="1237500"/>
                  </a:lnTo>
                  <a:lnTo>
                    <a:pt x="446074" y="1060869"/>
                  </a:lnTo>
                  <a:lnTo>
                    <a:pt x="441642" y="997572"/>
                  </a:lnTo>
                  <a:lnTo>
                    <a:pt x="419201" y="988263"/>
                  </a:lnTo>
                  <a:lnTo>
                    <a:pt x="413956" y="986066"/>
                  </a:lnTo>
                  <a:lnTo>
                    <a:pt x="375996" y="664908"/>
                  </a:lnTo>
                  <a:lnTo>
                    <a:pt x="1128979" y="187401"/>
                  </a:lnTo>
                  <a:lnTo>
                    <a:pt x="1128979" y="121666"/>
                  </a:lnTo>
                  <a:lnTo>
                    <a:pt x="1925688" y="480529"/>
                  </a:lnTo>
                  <a:lnTo>
                    <a:pt x="1925688" y="394296"/>
                  </a:lnTo>
                  <a:lnTo>
                    <a:pt x="1320457" y="121666"/>
                  </a:lnTo>
                  <a:lnTo>
                    <a:pt x="1050340" y="0"/>
                  </a:lnTo>
                  <a:lnTo>
                    <a:pt x="1050340" y="144157"/>
                  </a:lnTo>
                  <a:lnTo>
                    <a:pt x="292100" y="625005"/>
                  </a:lnTo>
                  <a:lnTo>
                    <a:pt x="341261" y="1041019"/>
                  </a:lnTo>
                  <a:lnTo>
                    <a:pt x="366585" y="1051547"/>
                  </a:lnTo>
                  <a:lnTo>
                    <a:pt x="383908" y="1298917"/>
                  </a:lnTo>
                  <a:lnTo>
                    <a:pt x="475551" y="1323505"/>
                  </a:lnTo>
                  <a:lnTo>
                    <a:pt x="487299" y="1462786"/>
                  </a:lnTo>
                  <a:lnTo>
                    <a:pt x="736917" y="1659280"/>
                  </a:lnTo>
                  <a:lnTo>
                    <a:pt x="648271" y="1740763"/>
                  </a:lnTo>
                  <a:lnTo>
                    <a:pt x="343281" y="1741766"/>
                  </a:lnTo>
                  <a:lnTo>
                    <a:pt x="245313" y="1995068"/>
                  </a:lnTo>
                  <a:lnTo>
                    <a:pt x="60375" y="1997202"/>
                  </a:lnTo>
                  <a:lnTo>
                    <a:pt x="54470" y="2200833"/>
                  </a:lnTo>
                  <a:lnTo>
                    <a:pt x="0" y="2200833"/>
                  </a:lnTo>
                  <a:lnTo>
                    <a:pt x="26085" y="2687358"/>
                  </a:lnTo>
                  <a:lnTo>
                    <a:pt x="455587" y="2621470"/>
                  </a:lnTo>
                  <a:lnTo>
                    <a:pt x="513778" y="2884017"/>
                  </a:lnTo>
                  <a:lnTo>
                    <a:pt x="590435" y="2904782"/>
                  </a:lnTo>
                  <a:lnTo>
                    <a:pt x="1131379" y="4149242"/>
                  </a:lnTo>
                  <a:lnTo>
                    <a:pt x="1211199" y="3941788"/>
                  </a:lnTo>
                  <a:lnTo>
                    <a:pt x="1497317" y="3198164"/>
                  </a:lnTo>
                  <a:lnTo>
                    <a:pt x="1844408" y="3198164"/>
                  </a:lnTo>
                  <a:lnTo>
                    <a:pt x="1941182" y="2713317"/>
                  </a:lnTo>
                  <a:lnTo>
                    <a:pt x="2005749" y="2714167"/>
                  </a:lnTo>
                  <a:lnTo>
                    <a:pt x="2005761" y="2713317"/>
                  </a:lnTo>
                  <a:lnTo>
                    <a:pt x="2007539" y="2634513"/>
                  </a:lnTo>
                  <a:lnTo>
                    <a:pt x="2011654" y="2452636"/>
                  </a:lnTo>
                  <a:lnTo>
                    <a:pt x="2013343" y="2378189"/>
                  </a:lnTo>
                  <a:lnTo>
                    <a:pt x="2013864" y="2355037"/>
                  </a:lnTo>
                  <a:lnTo>
                    <a:pt x="1905101" y="2378189"/>
                  </a:lnTo>
                  <a:lnTo>
                    <a:pt x="1755368" y="1736763"/>
                  </a:lnTo>
                  <a:lnTo>
                    <a:pt x="1723529" y="1737410"/>
                  </a:lnTo>
                  <a:lnTo>
                    <a:pt x="1573022" y="1740458"/>
                  </a:lnTo>
                  <a:lnTo>
                    <a:pt x="1572056" y="1739760"/>
                  </a:lnTo>
                  <a:lnTo>
                    <a:pt x="1462024" y="1660918"/>
                  </a:lnTo>
                  <a:lnTo>
                    <a:pt x="1731708" y="1447342"/>
                  </a:lnTo>
                  <a:lnTo>
                    <a:pt x="1755914" y="1315720"/>
                  </a:lnTo>
                  <a:lnTo>
                    <a:pt x="1818855" y="1301750"/>
                  </a:lnTo>
                  <a:lnTo>
                    <a:pt x="1897253" y="972146"/>
                  </a:lnTo>
                  <a:lnTo>
                    <a:pt x="2016302" y="435102"/>
                  </a:lnTo>
                  <a:close/>
                </a:path>
              </a:pathLst>
            </a:custGeom>
            <a:solidFill>
              <a:srgbClr val="1A2C5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277246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662"/>
            </a:p>
          </p:txBody>
        </p:sp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298AAA4C-346B-724E-899D-0D77BB05842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1548" y="6541255"/>
              <a:ext cx="1933308" cy="404617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2BED3B5-11B8-6F4C-BAB3-1497E4AF4B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13" y="5843587"/>
            <a:ext cx="1523892" cy="72754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648ED63-2CA9-4359-8E1E-C57C8A698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2" y="4239704"/>
            <a:ext cx="3867093" cy="23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5cfc9c4-d490-49ec-ae92-2d99c0e4bcc1">WBDOC-463276045-26620</_dlc_DocId>
    <_dlc_DocIdUrl xmlns="45cfc9c4-d490-49ec-ae92-2d99c0e4bcc1">
      <Url>https://hetservicecentrum.sharepoint.com/sites/WBWPlatformGGDReisvaccinaties/_layouts/15/DocIdRedir.aspx?ID=WBDOC-463276045-26620</Url>
      <Description>WBDOC-463276045-26620</Description>
    </_dlc_DocIdUrl>
    <TaxCatchAll xmlns="5cd3556a-8845-4381-9ab1-80dc7cf34289" xsi:nil="true"/>
    <GgdPractitionerStatus xmlns="3f7c12ff-62a7-41e2-b7c4-57e3c85fe2ec" xsi:nil="true"/>
    <Documentstatus xmlns="45cfc9c4-d490-49ec-ae92-2d99c0e4bcc1" xsi:nil="true"/>
    <GgdEndDate xmlns="3f7c12ff-62a7-41e2-b7c4-57e3c85fe2ec" xsi:nil="true"/>
    <GgdStartDate xmlns="3f7c12ff-62a7-41e2-b7c4-57e3c85fe2ec" xsi:nil="true"/>
    <Proces xmlns="45cfc9c4-d490-49ec-ae92-2d99c0e4bcc1" xsi:nil="true"/>
    <Gecontroleerd_x0020_door_x0020_informatiebeheer xmlns="45cfc9c4-d490-49ec-ae92-2d99c0e4bcc1" xsi:nil="true"/>
    <Organisatie xmlns="45cfc9c4-d490-49ec-ae92-2d99c0e4bcc1">WB</Organisatie>
    <lcf76f155ced4ddcb4097134ff3c332f xmlns="4f587735-cf3a-4e1a-a6d2-f1ea964bf531">
      <Terms xmlns="http://schemas.microsoft.com/office/infopath/2007/PartnerControls"/>
    </lcf76f155ced4ddcb4097134ff3c332f>
    <GgdPractitioner xmlns="5cd3556a-8845-4381-9ab1-80dc7cf34289">
      <UserInfo>
        <DisplayName/>
        <AccountId xsi:nil="true"/>
        <AccountType/>
      </UserInfo>
    </GgdPractition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tandaard document" ma:contentTypeID="0x01010032BFCF0B4ED1F248A04F0BC4CDA2D40E00E6ACB9D84EB79C428D0A9B226DB9AFC4" ma:contentTypeVersion="20" ma:contentTypeDescription="" ma:contentTypeScope="" ma:versionID="2d83fa9a21bd697c06097a5cf48deddb">
  <xsd:schema xmlns:xsd="http://www.w3.org/2001/XMLSchema" xmlns:xs="http://www.w3.org/2001/XMLSchema" xmlns:p="http://schemas.microsoft.com/office/2006/metadata/properties" xmlns:ns2="45cfc9c4-d490-49ec-ae92-2d99c0e4bcc1" xmlns:ns3="5cd3556a-8845-4381-9ab1-80dc7cf34289" xmlns:ns4="3f7c12ff-62a7-41e2-b7c4-57e3c85fe2ec" xmlns:ns5="4f587735-cf3a-4e1a-a6d2-f1ea964bf531" targetNamespace="http://schemas.microsoft.com/office/2006/metadata/properties" ma:root="true" ma:fieldsID="f428a9a2e0cb52fab656676c5d3cac24" ns2:_="" ns3:_="" ns4:_="" ns5:_="">
    <xsd:import namespace="45cfc9c4-d490-49ec-ae92-2d99c0e4bcc1"/>
    <xsd:import namespace="5cd3556a-8845-4381-9ab1-80dc7cf34289"/>
    <xsd:import namespace="3f7c12ff-62a7-41e2-b7c4-57e3c85fe2ec"/>
    <xsd:import namespace="4f587735-cf3a-4e1a-a6d2-f1ea964bf531"/>
    <xsd:element name="properties">
      <xsd:complexType>
        <xsd:sequence>
          <xsd:element name="documentManagement">
            <xsd:complexType>
              <xsd:all>
                <xsd:element ref="ns2:Proces" minOccurs="0"/>
                <xsd:element ref="ns2:Documentstatus" minOccurs="0"/>
                <xsd:element ref="ns3:GgdPractitioner" minOccurs="0"/>
                <xsd:element ref="ns4:GgdStartDate" minOccurs="0"/>
                <xsd:element ref="ns4:GgdEndDate" minOccurs="0"/>
                <xsd:element ref="ns4:GgdPractitionerStatus" minOccurs="0"/>
                <xsd:element ref="ns2:Organisatie" minOccurs="0"/>
                <xsd:element ref="ns2:Gecontroleerd_x0020_door_x0020_informatiebeheer" minOccurs="0"/>
                <xsd:element ref="ns2:_dlc_DocIdUrl" minOccurs="0"/>
                <xsd:element ref="ns2:_dlc_DocIdPersistId" minOccurs="0"/>
                <xsd:element ref="ns5:MediaLengthInSeconds" minOccurs="0"/>
                <xsd:element ref="ns2:_dlc_DocId" minOccurs="0"/>
                <xsd:element ref="ns5:lcf76f155ced4ddcb4097134ff3c332f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cfc9c4-d490-49ec-ae92-2d99c0e4bcc1" elementFormDefault="qualified">
    <xsd:import namespace="http://schemas.microsoft.com/office/2006/documentManagement/types"/>
    <xsd:import namespace="http://schemas.microsoft.com/office/infopath/2007/PartnerControls"/>
    <xsd:element name="Proces" ma:index="2" nillable="true" ma:displayName="Proces" ma:internalName="Proces">
      <xsd:simpleType>
        <xsd:restriction base="dms:Choice">
          <xsd:enumeration value="Aanbestedingen (10 jaar)"/>
          <xsd:enumeration value="Adressenbeheer (1 jaar)"/>
          <xsd:enumeration value="Advisering bij interne en externe organisaties, instellingen en evenementen (5 jaar)"/>
          <xsd:enumeration value="Afhandeling van publieksvragen (1 jaar)"/>
          <xsd:enumeration value="Afhandeling van verzoeken (5 jaar)"/>
          <xsd:enumeration value="Bestuur en beleid (Permanent bewaren)"/>
          <xsd:enumeration value="Contractbeheer (10 jaar)"/>
          <xsd:enumeration value="Corrigerende en preventieve maatregelen (Permanent bewaren)"/>
          <xsd:enumeration value="Crediteurenadministratie behandelen (7 jaar)"/>
          <xsd:enumeration value="Debiteurenadministratie behandelen (7 jaar)"/>
          <xsd:enumeration value="Extern overleg voeren (secretariaat bij andere organisatie) (1 jaar)"/>
          <xsd:enumeration value="Extern overleg voeren (secretariaat voerend) (Permanent bewaren)"/>
          <xsd:enumeration value="Externe audits (Permanent bewaren)"/>
          <xsd:enumeration value="Externe klachtbehandeling (5 jaar)"/>
          <xsd:enumeration value="Externe klachtbehandeling na advies externe klachtencommissie (10 jaar)"/>
          <xsd:enumeration value="Formatie (10 jaar)"/>
          <xsd:enumeration value="Goederen- en instrumentenbeheer (5 jaar)"/>
          <xsd:enumeration value="HepatitisB beroepsgroepen vaccineren (20 jaar)"/>
          <xsd:enumeration value="Hotspot (Permanent bewaren)"/>
          <xsd:enumeration value="Interne (team)overleggen (1 jaar)"/>
          <xsd:enumeration value="Interne audits (10 jaar)"/>
          <xsd:enumeration value="Interne klachten afhandelen (5 jaar)"/>
          <xsd:enumeration value="Klant(tevredenheids)onderzoek (10 jaar)"/>
          <xsd:enumeration value="Liquide middelen (7 jaar)"/>
          <xsd:enumeration value="Managementrapportages (7 jaar)"/>
          <xsd:enumeration value="Melding incident clientenzorg en calamiteitenmelding (MIC) (5 jaar)"/>
          <xsd:enumeration value="Opleiden en trainen van externen (5 jaar)"/>
          <xsd:enumeration value="Opleiden, trainen, voorlichten en oefenen van eigen medewerkers (5 jaar)"/>
          <xsd:enumeration value="Organiseren van activiteiten voor personeel (7 jaar)"/>
          <xsd:enumeration value="Planning en roosters opstellen (7 jaar)"/>
          <xsd:enumeration value="Planning, control en rapportage (Permanent bewaren)"/>
          <xsd:enumeration value="Preventie en voorlichting geven (10 jaar)"/>
          <xsd:enumeration value="Procesbeschrijvingen (Permanent bewaren)"/>
          <xsd:enumeration value="Projecten uitvoeren (10 jaar)"/>
          <xsd:enumeration value="Protocollen (10 jaar)"/>
          <xsd:enumeration value="Risicomanagement (10 jaar)"/>
          <xsd:enumeration value="Stageplaatsen organiseren (10 jaar)"/>
          <xsd:enumeration value="Vangnetfunctie uitvoeren (20 jaar)"/>
          <xsd:enumeration value="Verkoopcontracten en Subsidieaanvragen (10 jaar)"/>
          <xsd:enumeration value="Werkinstructies (5 jaar)"/>
          <xsd:enumeration value="Werving van personeel (10 jaar)"/>
        </xsd:restriction>
      </xsd:simpleType>
    </xsd:element>
    <xsd:element name="Documentstatus" ma:index="3" nillable="true" ma:displayName="Documentstatus" ma:internalName="Documentstatus">
      <xsd:simpleType>
        <xsd:restriction base="dms:Choice">
          <xsd:enumeration value="Concept"/>
          <xsd:enumeration value="Definitief"/>
        </xsd:restriction>
      </xsd:simpleType>
    </xsd:element>
    <xsd:element name="Organisatie" ma:index="8" nillable="true" ma:displayName="Organisatie" ma:default="WB" ma:internalName="Organisatie">
      <xsd:simpleType>
        <xsd:restriction base="dms:Choice">
          <xsd:enumeration value="HSC"/>
          <xsd:enumeration value="HVB"/>
          <xsd:enumeration value="NOG"/>
          <xsd:enumeration value="RAV"/>
          <xsd:enumeration value="WB"/>
        </xsd:restriction>
      </xsd:simpleType>
    </xsd:element>
    <xsd:element name="Gecontroleerd_x0020_door_x0020_informatiebeheer" ma:index="9" nillable="true" ma:displayName="Gecontroleerd door informatiebeheer" ma:internalName="Gecontroleerd_x0020_door_x0020_informatiebeheer">
      <xsd:simpleType>
        <xsd:restriction base="dms:Choice">
          <xsd:enumeration value="Ja"/>
          <xsd:enumeration value="Nee"/>
        </xsd:restriction>
      </xsd:simpleType>
    </xsd:element>
    <xsd:element name="_dlc_DocIdUrl" ma:index="11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4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3556a-8845-4381-9ab1-80dc7cf34289" elementFormDefault="qualified">
    <xsd:import namespace="http://schemas.microsoft.com/office/2006/documentManagement/types"/>
    <xsd:import namespace="http://schemas.microsoft.com/office/infopath/2007/PartnerControls"/>
    <xsd:element name="GgdPractitioner" ma:index="4" nillable="true" ma:displayName="Behandelaar" ma:list="UserInfo" ma:SharePointGroup="0" ma:internalName="GgdPractitio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19" nillable="true" ma:displayName="Taxonomy Catch All Column" ma:hidden="true" ma:list="{beb0fe03-5f6c-480e-af41-a69f90c313e6}" ma:internalName="TaxCatchAll" ma:showField="CatchAllData" ma:web="45cfc9c4-d490-49ec-ae92-2d99c0e4bc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beb0fe03-5f6c-480e-af41-a69f90c313e6}" ma:internalName="TaxCatchAllLabel" ma:readOnly="true" ma:showField="CatchAllDataLabel" ma:web="45cfc9c4-d490-49ec-ae92-2d99c0e4bc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c12ff-62a7-41e2-b7c4-57e3c85fe2ec" elementFormDefault="qualified">
    <xsd:import namespace="http://schemas.microsoft.com/office/2006/documentManagement/types"/>
    <xsd:import namespace="http://schemas.microsoft.com/office/infopath/2007/PartnerControls"/>
    <xsd:element name="GgdStartDate" ma:index="5" nillable="true" ma:displayName="Startdatum" ma:format="DateOnly" ma:internalName="GgdStartDate">
      <xsd:simpleType>
        <xsd:restriction base="dms:DateTime"/>
      </xsd:simpleType>
    </xsd:element>
    <xsd:element name="GgdEndDate" ma:index="6" nillable="true" ma:displayName="Afhandeldatum" ma:format="DateOnly" ma:internalName="GgdEndDate">
      <xsd:simpleType>
        <xsd:restriction base="dms:DateTime"/>
      </xsd:simpleType>
    </xsd:element>
    <xsd:element name="GgdPractitionerStatus" ma:index="7" nillable="true" ma:displayName="Behandelstatus" ma:format="Dropdown" ma:internalName="GgdPractitionerStatus">
      <xsd:simpleType>
        <xsd:restriction base="dms:Choice">
          <xsd:enumeration value="In behandeling"/>
          <xsd:enumeration value="Afgehandel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587735-cf3a-4e1a-a6d2-f1ea964bf531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8cd2f11b-e0e3-409a-841c-e0a0fdabf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2CE5350-21F8-408B-B63C-D5A12A2BF11C}">
  <ds:schemaRefs>
    <ds:schemaRef ds:uri="http://schemas.microsoft.com/office/2006/documentManagement/types"/>
    <ds:schemaRef ds:uri="http://purl.org/dc/elements/1.1/"/>
    <ds:schemaRef ds:uri="5cd3556a-8845-4381-9ab1-80dc7cf34289"/>
    <ds:schemaRef ds:uri="http://purl.org/dc/dcmitype/"/>
    <ds:schemaRef ds:uri="45cfc9c4-d490-49ec-ae92-2d99c0e4bcc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4f587735-cf3a-4e1a-a6d2-f1ea964bf531"/>
    <ds:schemaRef ds:uri="3f7c12ff-62a7-41e2-b7c4-57e3c85fe2e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B0F207-5980-4D06-8E43-8F9976450FC5}"/>
</file>

<file path=customXml/itemProps3.xml><?xml version="1.0" encoding="utf-8"?>
<ds:datastoreItem xmlns:ds="http://schemas.openxmlformats.org/officeDocument/2006/customXml" ds:itemID="{17888BF1-3AF7-4171-B2E8-41991AA28EB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63663EE-F379-4CA3-9A7E-A17CDF09BB5D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b4bf6224-2c81-4ea6-976b-a3e2a0d992db}" enabled="1" method="Standard" siteId="{6485e4ee-e92a-48ea-83c4-0d404781e21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1627</Words>
  <Application>Microsoft Office PowerPoint</Application>
  <PresentationFormat>Breedbeeld</PresentationFormat>
  <Paragraphs>246</Paragraphs>
  <Slides>46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Trade Gothic Next Cond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Buntsma, Anja</dc:creator>
  <cp:lastModifiedBy>Buntsma - Boeker, Anja</cp:lastModifiedBy>
  <cp:revision>44</cp:revision>
  <cp:lastPrinted>2023-08-02T07:30:33Z</cp:lastPrinted>
  <dcterms:created xsi:type="dcterms:W3CDTF">2021-03-23T11:06:08Z</dcterms:created>
  <dcterms:modified xsi:type="dcterms:W3CDTF">2026-04-21T11:39:14Z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2021-03-23T00:00:00Z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2021-03-23T00:00:00Z</vt:filetime>
  </property>
  <property fmtid="{D5CDD505-2E9C-101B-9397-08002B2CF9AE}" pid="5" name="ContentTypeId">
    <vt:lpwstr>0x01010032BFCF0B4ED1F248A04F0BC4CDA2D40E00E6ACB9D84EB79C428D0A9B226DB9AFC4</vt:lpwstr>
  </property>
  <property fmtid="{D5CDD505-2E9C-101B-9397-08002B2CF9AE}" pid="6" name="m20c2a6abae444559c4bae1cd2908b0c">
    <vt:lpwstr/>
  </property>
  <property fmtid="{D5CDD505-2E9C-101B-9397-08002B2CF9AE}" pid="7" name="_dlc_DocIdItemGuid">
    <vt:lpwstr>ec60febd-19f2-46ea-8362-77cbba388efc</vt:lpwstr>
  </property>
  <property fmtid="{D5CDD505-2E9C-101B-9397-08002B2CF9AE}" pid="8" name="a8c964b986fa4160beaee6953d04ad3f">
    <vt:lpwstr/>
  </property>
  <property fmtid="{D5CDD505-2E9C-101B-9397-08002B2CF9AE}" pid="9" name="GgdDocumentType">
    <vt:lpwstr/>
  </property>
  <property fmtid="{D5CDD505-2E9C-101B-9397-08002B2CF9AE}" pid="10" name="GgdDossierType">
    <vt:lpwstr/>
  </property>
  <property fmtid="{D5CDD505-2E9C-101B-9397-08002B2CF9AE}" pid="11" name="GgdProcess">
    <vt:lpwstr/>
  </property>
  <property fmtid="{D5CDD505-2E9C-101B-9397-08002B2CF9AE}" pid="12" name="GgdOrganization">
    <vt:lpwstr/>
  </property>
  <property fmtid="{D5CDD505-2E9C-101B-9397-08002B2CF9AE}" pid="13" name="GgdResponsible">
    <vt:lpwstr/>
  </property>
  <property fmtid="{D5CDD505-2E9C-101B-9397-08002B2CF9AE}" pid="14" name="MediaServiceImageTags">
    <vt:lpwstr/>
  </property>
</Properties>
</file>